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70" r:id="rId4"/>
  </p:sldMasterIdLst>
  <p:notesMasterIdLst>
    <p:notesMasterId r:id="rId58"/>
  </p:notesMasterIdLst>
  <p:handoutMasterIdLst>
    <p:handoutMasterId r:id="rId59"/>
  </p:handoutMasterIdLst>
  <p:sldIdLst>
    <p:sldId id="298" r:id="rId5"/>
    <p:sldId id="301" r:id="rId6"/>
    <p:sldId id="359" r:id="rId7"/>
    <p:sldId id="303" r:id="rId8"/>
    <p:sldId id="304" r:id="rId9"/>
    <p:sldId id="305" r:id="rId10"/>
    <p:sldId id="306" r:id="rId11"/>
    <p:sldId id="307" r:id="rId12"/>
    <p:sldId id="308" r:id="rId13"/>
    <p:sldId id="309" r:id="rId14"/>
    <p:sldId id="310" r:id="rId15"/>
    <p:sldId id="311" r:id="rId16"/>
    <p:sldId id="312" r:id="rId17"/>
    <p:sldId id="313" r:id="rId18"/>
    <p:sldId id="315" r:id="rId19"/>
    <p:sldId id="319" r:id="rId20"/>
    <p:sldId id="322" r:id="rId21"/>
    <p:sldId id="323" r:id="rId22"/>
    <p:sldId id="324" r:id="rId23"/>
    <p:sldId id="325" r:id="rId24"/>
    <p:sldId id="326" r:id="rId25"/>
    <p:sldId id="327" r:id="rId26"/>
    <p:sldId id="328" r:id="rId27"/>
    <p:sldId id="329" r:id="rId28"/>
    <p:sldId id="330" r:id="rId29"/>
    <p:sldId id="331" r:id="rId30"/>
    <p:sldId id="332" r:id="rId31"/>
    <p:sldId id="333" r:id="rId32"/>
    <p:sldId id="334" r:id="rId33"/>
    <p:sldId id="335" r:id="rId34"/>
    <p:sldId id="337"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50" r:id="rId48"/>
    <p:sldId id="351" r:id="rId49"/>
    <p:sldId id="352" r:id="rId50"/>
    <p:sldId id="353" r:id="rId51"/>
    <p:sldId id="354" r:id="rId52"/>
    <p:sldId id="355" r:id="rId53"/>
    <p:sldId id="356" r:id="rId54"/>
    <p:sldId id="357" r:id="rId55"/>
    <p:sldId id="358" r:id="rId56"/>
    <p:sldId id="296"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203A7AC-2B56-42D0-BCED-7C68DD4C0E6E}">
          <p14:sldIdLst>
            <p14:sldId id="298"/>
            <p14:sldId id="301"/>
            <p14:sldId id="359"/>
            <p14:sldId id="303"/>
            <p14:sldId id="304"/>
            <p14:sldId id="305"/>
            <p14:sldId id="306"/>
            <p14:sldId id="307"/>
            <p14:sldId id="308"/>
            <p14:sldId id="309"/>
            <p14:sldId id="310"/>
            <p14:sldId id="311"/>
            <p14:sldId id="312"/>
            <p14:sldId id="313"/>
            <p14:sldId id="315"/>
            <p14:sldId id="319"/>
            <p14:sldId id="322"/>
            <p14:sldId id="323"/>
          </p14:sldIdLst>
        </p14:section>
        <p14:section name="GROUP ROLES" id="{20F376DE-DE96-4E7F-971A-04E8F701CBC6}">
          <p14:sldIdLst>
            <p14:sldId id="324"/>
            <p14:sldId id="325"/>
            <p14:sldId id="326"/>
            <p14:sldId id="327"/>
            <p14:sldId id="328"/>
            <p14:sldId id="329"/>
            <p14:sldId id="330"/>
            <p14:sldId id="331"/>
            <p14:sldId id="332"/>
            <p14:sldId id="333"/>
            <p14:sldId id="334"/>
            <p14:sldId id="335"/>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2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13" autoAdjust="0"/>
    <p:restoredTop sz="94712" autoAdjust="0"/>
  </p:normalViewPr>
  <p:slideViewPr>
    <p:cSldViewPr snapToGrid="0">
      <p:cViewPr varScale="1">
        <p:scale>
          <a:sx n="115" d="100"/>
          <a:sy n="115" d="100"/>
        </p:scale>
        <p:origin x="324" y="114"/>
      </p:cViewPr>
      <p:guideLst/>
    </p:cSldViewPr>
  </p:slideViewPr>
  <p:outlineViewPr>
    <p:cViewPr>
      <p:scale>
        <a:sx n="33" d="100"/>
        <a:sy n="33" d="100"/>
      </p:scale>
      <p:origin x="0" y="-942"/>
    </p:cViewPr>
    <p:sldLst>
      <p:sld r:id="rId1" collapse="1"/>
      <p:sld r:id="rId2" collapse="1"/>
      <p:sld r:id="rId3" collapse="1"/>
    </p:sldLst>
  </p:outlineViewPr>
  <p:notesTextViewPr>
    <p:cViewPr>
      <p:scale>
        <a:sx n="3" d="2"/>
        <a:sy n="3" d="2"/>
      </p:scale>
      <p:origin x="0" y="0"/>
    </p:cViewPr>
  </p:notesTextViewPr>
  <p:sorterViewPr>
    <p:cViewPr>
      <p:scale>
        <a:sx n="75" d="100"/>
        <a:sy n="75"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_rels/viewProps.xml.rels><?xml version="1.0" encoding="UTF-8" standalone="yes"?>
<Relationships xmlns="http://schemas.openxmlformats.org/package/2006/relationships"><Relationship Id="rId3" Type="http://schemas.openxmlformats.org/officeDocument/2006/relationships/slide" Target="slides/slide36.xml"/><Relationship Id="rId2" Type="http://schemas.openxmlformats.org/officeDocument/2006/relationships/slide" Target="slides/slide21.xml"/><Relationship Id="rId1"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US" smtClean="0"/>
              <a:t>7/30/2021</a:t>
            </a:fld>
            <a:endParaRPr lang="en-US"/>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US" smtClean="0"/>
              <a:t>‹#›</a:t>
            </a:fld>
            <a:endParaRPr lang="en-US"/>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US" noProof="0" smtClean="0"/>
              <a:t>7/30/2021</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US" noProof="0" smtClean="0"/>
              <a:t>‹#›</a:t>
            </a:fld>
            <a:endParaRPr 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B61BEF0D-F0BB-DE4B-95CE-6DB70DBA9567}" type="datetimeFigureOut">
              <a:rPr lang="en-US" smtClean="0"/>
              <a:pPr/>
              <a:t>7/30/2021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16578058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7/30/2021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740409713"/>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7/30/2021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918572"/>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Image">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588" cy="6804025"/>
          </a:xfrm>
          <a:solidFill>
            <a:schemeClr val="bg1">
              <a:lumMod val="85000"/>
            </a:schemeClr>
          </a:solidFill>
        </p:spPr>
        <p:txBody>
          <a:bodyPr tIns="1728000" anchor="t"/>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1848890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hank You">
    <p:bg>
      <p:bgPr>
        <a:solidFill>
          <a:schemeClr val="bg1">
            <a:lumMod val="95000"/>
          </a:schemeClr>
        </a:solidFill>
        <a:effectLst/>
      </p:bgPr>
    </p:bg>
    <p:spTree>
      <p:nvGrpSpPr>
        <p:cNvPr id="1" name=""/>
        <p:cNvGrpSpPr/>
        <p:nvPr/>
      </p:nvGrpSpPr>
      <p:grpSpPr>
        <a:xfrm>
          <a:off x="0" y="0"/>
          <a:ext cx="0" cy="0"/>
          <a:chOff x="0" y="0"/>
          <a:chExt cx="0" cy="0"/>
        </a:xfrm>
      </p:grpSpPr>
      <p:sp>
        <p:nvSpPr>
          <p:cNvPr id="41" name="Picture Placeholder 40">
            <a:extLst>
              <a:ext uri="{FF2B5EF4-FFF2-40B4-BE49-F238E27FC236}">
                <a16:creationId xmlns:a16="http://schemas.microsoft.com/office/drawing/2014/main" id="{EB7F0EE8-BE52-4A79-8FC8-4A2487FA01FC}"/>
              </a:ext>
            </a:extLst>
          </p:cNvPr>
          <p:cNvSpPr>
            <a:spLocks noGrp="1"/>
          </p:cNvSpPr>
          <p:nvPr>
            <p:ph type="pic" sz="quarter" idx="10" hasCustomPrompt="1"/>
          </p:nvPr>
        </p:nvSpPr>
        <p:spPr>
          <a:xfrm>
            <a:off x="0" y="0"/>
            <a:ext cx="9780102" cy="6804025"/>
          </a:xfrm>
          <a:solidFill>
            <a:schemeClr val="bg1">
              <a:lumMod val="85000"/>
            </a:schemeClr>
          </a:solidFill>
        </p:spPr>
        <p:txBody>
          <a:bodyPr tIns="0"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US" noProof="0" dirty="0"/>
              <a:t>Insert or Drag and Drop your Photo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8458200" y="2798354"/>
            <a:ext cx="3733800" cy="1013684"/>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Thank You</a:t>
            </a:r>
          </a:p>
        </p:txBody>
      </p:sp>
      <p:sp>
        <p:nvSpPr>
          <p:cNvPr id="9" name="Text Placeholder 5">
            <a:extLst>
              <a:ext uri="{FF2B5EF4-FFF2-40B4-BE49-F238E27FC236}">
                <a16:creationId xmlns:a16="http://schemas.microsoft.com/office/drawing/2014/main" id="{52FA7FC9-E40E-4144-84E4-34E3722E9A6D}"/>
              </a:ext>
            </a:extLst>
          </p:cNvPr>
          <p:cNvSpPr>
            <a:spLocks noGrp="1"/>
          </p:cNvSpPr>
          <p:nvPr>
            <p:ph type="body" sz="quarter" idx="15" hasCustomPrompt="1"/>
          </p:nvPr>
        </p:nvSpPr>
        <p:spPr>
          <a:xfrm>
            <a:off x="8458200" y="3957705"/>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Full Name</a:t>
            </a:r>
          </a:p>
        </p:txBody>
      </p:sp>
      <p:sp>
        <p:nvSpPr>
          <p:cNvPr id="10" name="Text Placeholder 6">
            <a:extLst>
              <a:ext uri="{FF2B5EF4-FFF2-40B4-BE49-F238E27FC236}">
                <a16:creationId xmlns:a16="http://schemas.microsoft.com/office/drawing/2014/main" id="{97289182-4FE6-4A18-9775-4588D5801CF6}"/>
              </a:ext>
            </a:extLst>
          </p:cNvPr>
          <p:cNvSpPr>
            <a:spLocks noGrp="1"/>
          </p:cNvSpPr>
          <p:nvPr>
            <p:ph type="body" sz="quarter" idx="16" hasCustomPrompt="1"/>
          </p:nvPr>
        </p:nvSpPr>
        <p:spPr>
          <a:xfrm>
            <a:off x="8458200" y="4306722"/>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Phone Number</a:t>
            </a:r>
          </a:p>
        </p:txBody>
      </p:sp>
      <p:sp>
        <p:nvSpPr>
          <p:cNvPr id="11" name="Text Placeholder 7">
            <a:extLst>
              <a:ext uri="{FF2B5EF4-FFF2-40B4-BE49-F238E27FC236}">
                <a16:creationId xmlns:a16="http://schemas.microsoft.com/office/drawing/2014/main" id="{BD4E94C7-6CAF-4FEE-9E02-D3D3A2AC5EAF}"/>
              </a:ext>
            </a:extLst>
          </p:cNvPr>
          <p:cNvSpPr>
            <a:spLocks noGrp="1"/>
          </p:cNvSpPr>
          <p:nvPr>
            <p:ph type="body" sz="quarter" idx="17" hasCustomPrompt="1"/>
          </p:nvPr>
        </p:nvSpPr>
        <p:spPr>
          <a:xfrm>
            <a:off x="8458200" y="4655739"/>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Email or Social Media Handle</a:t>
            </a:r>
          </a:p>
        </p:txBody>
      </p:sp>
      <p:sp>
        <p:nvSpPr>
          <p:cNvPr id="12" name="Text Placeholder 8">
            <a:extLst>
              <a:ext uri="{FF2B5EF4-FFF2-40B4-BE49-F238E27FC236}">
                <a16:creationId xmlns:a16="http://schemas.microsoft.com/office/drawing/2014/main" id="{0DE421A3-3C59-48FC-BC3B-007ADFBEB4FE}"/>
              </a:ext>
            </a:extLst>
          </p:cNvPr>
          <p:cNvSpPr>
            <a:spLocks noGrp="1"/>
          </p:cNvSpPr>
          <p:nvPr>
            <p:ph type="body" sz="quarter" idx="18" hasCustomPrompt="1"/>
          </p:nvPr>
        </p:nvSpPr>
        <p:spPr>
          <a:xfrm>
            <a:off x="8458200" y="5004756"/>
            <a:ext cx="2910342" cy="316800"/>
          </a:xfrm>
          <a:solidFill>
            <a:schemeClr val="tx1">
              <a:lumMod val="75000"/>
              <a:lumOff val="25000"/>
            </a:schemeClr>
          </a:solidFill>
        </p:spPr>
        <p:txBody>
          <a:bodyPr rIns="72000" anchor="ctr"/>
          <a:lstStyle>
            <a:lvl1pPr marL="0" indent="0" algn="r">
              <a:buNone/>
              <a:defRPr>
                <a:solidFill>
                  <a:schemeClr val="bg1"/>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Company Website</a:t>
            </a:r>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8458200" y="2685912"/>
            <a:ext cx="3733800"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222FB6A7-1E80-487C-93E6-DCAA8751EF21}"/>
              </a:ext>
            </a:extLst>
          </p:cNvPr>
          <p:cNvSpPr>
            <a:spLocks noGrp="1"/>
          </p:cNvSpPr>
          <p:nvPr>
            <p:ph type="sldNum" sz="quarter" idx="20"/>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30854702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7345016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7" name="Subtitle 2">
            <a:extLst>
              <a:ext uri="{FF2B5EF4-FFF2-40B4-BE49-F238E27FC236}">
                <a16:creationId xmlns:a16="http://schemas.microsoft.com/office/drawing/2014/main" id="{7DEBF36F-ADC5-48FF-BFAF-3BED06924FD3}"/>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32000" y="1512000"/>
            <a:ext cx="5472000" cy="468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Text Placeholder 4">
            <a:extLst>
              <a:ext uri="{FF2B5EF4-FFF2-40B4-BE49-F238E27FC236}">
                <a16:creationId xmlns:a16="http://schemas.microsoft.com/office/drawing/2014/main" id="{7867C73D-EE16-41D1-B7CE-A35C765E3B8D}"/>
              </a:ext>
            </a:extLst>
          </p:cNvPr>
          <p:cNvSpPr>
            <a:spLocks noGrp="1"/>
          </p:cNvSpPr>
          <p:nvPr>
            <p:ph type="body" sz="quarter" idx="12"/>
          </p:nvPr>
        </p:nvSpPr>
        <p:spPr>
          <a:xfrm>
            <a:off x="6299887" y="1511250"/>
            <a:ext cx="5472113" cy="468000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8915521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360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4301550" y="1511476"/>
            <a:ext cx="3600450" cy="4679249"/>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8171550" y="1511475"/>
            <a:ext cx="3600450"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6543880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11339513" cy="360000"/>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160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726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5021412" y="1512000"/>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7316412" y="1507535"/>
            <a:ext cx="2160588" cy="467925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9611412" y="1507535"/>
            <a:ext cx="2160588" cy="468371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US" noProof="0" dirty="0"/>
              <a:t>Add a footer</a:t>
            </a:r>
          </a:p>
        </p:txBody>
      </p:sp>
      <p:sp>
        <p:nvSpPr>
          <p:cNvPr id="6" name="Slide Number Placeholder 5">
            <a:extLst>
              <a:ext uri="{FF2B5EF4-FFF2-40B4-BE49-F238E27FC236}">
                <a16:creationId xmlns:a16="http://schemas.microsoft.com/office/drawing/2014/main" id="{009ABD5E-B8F1-4246-B167-09138760AD7D}"/>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7483723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3200400" y="2811053"/>
            <a:ext cx="8991600" cy="1261295"/>
          </a:xfrm>
          <a:solidFill>
            <a:schemeClr val="bg1"/>
          </a:solidFill>
        </p:spPr>
        <p:txBody>
          <a:bodyPr vert="horz" lIns="180000" tIns="180000" rIns="252000" bIns="180000" rtlCol="0" anchor="t">
            <a:noAutofit/>
          </a:bodyPr>
          <a:lstStyle>
            <a:lvl1pPr algn="r">
              <a:defRPr lang="en-ZA" sz="6000" b="1" spc="-300" dirty="0"/>
            </a:lvl1pPr>
          </a:lstStyle>
          <a:p>
            <a:pPr lvl="0" algn="r"/>
            <a:r>
              <a:rPr lang="en-US" noProof="0"/>
              <a:t>Click to edit presentation title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3200400" y="4061039"/>
            <a:ext cx="6580188" cy="580921"/>
          </a:xfrm>
          <a:solidFill>
            <a:schemeClr val="tx1">
              <a:alpha val="80000"/>
            </a:schemeClr>
          </a:solidFill>
        </p:spPr>
        <p:txBody>
          <a:bodyPr vert="horz" lIns="180000" tIns="180000" rIns="180000" bIns="180000" rtlCol="0">
            <a:noAutofit/>
          </a:bodyPr>
          <a:lstStyle>
            <a:lvl1pPr marL="0" indent="0" algn="r">
              <a:buNone/>
              <a:defRPr lang="en-ZA" dirty="0">
                <a:solidFill>
                  <a:schemeClr val="bg1"/>
                </a:solidFill>
              </a:defRPr>
            </a:lvl1pPr>
          </a:lstStyle>
          <a:p>
            <a:pPr marL="266700" lvl="0" indent="-266700" algn="ctr"/>
            <a:r>
              <a:rPr lang="en-US" noProof="0"/>
              <a:t>Click to edit Master subtitle style</a:t>
            </a:r>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a:extLst>
              <a:ext uri="{FF2B5EF4-FFF2-40B4-BE49-F238E27FC236}">
                <a16:creationId xmlns:a16="http://schemas.microsoft.com/office/drawing/2014/main" id="{51DD44D8-4A8F-4693-B90A-166855B29D25}"/>
              </a:ext>
            </a:extLst>
          </p:cNvPr>
          <p:cNvSpPr/>
          <p:nvPr userDrawn="1"/>
        </p:nvSpPr>
        <p:spPr>
          <a:xfrm>
            <a:off x="9780588" y="2698612"/>
            <a:ext cx="2411412" cy="114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8577601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Header">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473AB13-DFF9-4538-9907-E261659E0E01}"/>
              </a:ext>
            </a:extLst>
          </p:cNvPr>
          <p:cNvSpPr>
            <a:spLocks noGrp="1"/>
          </p:cNvSpPr>
          <p:nvPr>
            <p:ph type="title" hasCustomPrompt="1"/>
          </p:nvPr>
        </p:nvSpPr>
        <p:spPr>
          <a:xfrm>
            <a:off x="-1700" y="2156226"/>
            <a:ext cx="5958000" cy="1958400"/>
          </a:xfrm>
          <a:solidFill>
            <a:schemeClr val="bg1"/>
          </a:solidFill>
        </p:spPr>
        <p:txBody>
          <a:bodyPr lIns="252000" tIns="180000" rIns="180000" bIns="180000"/>
          <a:lstStyle>
            <a:lvl1pPr>
              <a:defRPr sz="6000" b="1" spc="-300">
                <a:solidFill>
                  <a:schemeClr val="tx1">
                    <a:lumMod val="75000"/>
                    <a:lumOff val="25000"/>
                  </a:schemeClr>
                </a:solidFill>
                <a:latin typeface="+mj-lt"/>
              </a:defRPr>
            </a:lvl1pPr>
          </a:lstStyle>
          <a:p>
            <a:r>
              <a:rPr lang="en-US" noProof="0"/>
              <a:t>Click to edit section divider</a:t>
            </a:r>
          </a:p>
        </p:txBody>
      </p:sp>
      <p:sp>
        <p:nvSpPr>
          <p:cNvPr id="4" name="Footer Placeholder 3">
            <a:extLst>
              <a:ext uri="{FF2B5EF4-FFF2-40B4-BE49-F238E27FC236}">
                <a16:creationId xmlns:a16="http://schemas.microsoft.com/office/drawing/2014/main" id="{6816FE98-6A12-44EC-8485-8B5EFABDF9B2}"/>
              </a:ext>
            </a:extLst>
          </p:cNvPr>
          <p:cNvSpPr>
            <a:spLocks noGrp="1"/>
          </p:cNvSpPr>
          <p:nvPr>
            <p:ph type="ftr" sz="quarter" idx="11"/>
          </p:nvPr>
        </p:nvSpPr>
        <p:spPr/>
        <p:txBody>
          <a:bodyPr/>
          <a:lstStyle/>
          <a:p>
            <a:r>
              <a:rPr lang="en-US" noProof="0" dirty="0"/>
              <a:t>Add a footer</a:t>
            </a:r>
          </a:p>
        </p:txBody>
      </p:sp>
      <p:sp>
        <p:nvSpPr>
          <p:cNvPr id="8" name="Rectangle 7">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3" name="Rectangle 12">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 name="Slide Number Placeholder 4">
            <a:extLst>
              <a:ext uri="{FF2B5EF4-FFF2-40B4-BE49-F238E27FC236}">
                <a16:creationId xmlns:a16="http://schemas.microsoft.com/office/drawing/2014/main" id="{F50EF489-F21B-4E7C-9A44-D3CC8DC34F5F}"/>
              </a:ext>
            </a:extLst>
          </p:cNvPr>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Text Placeholder 2">
            <a:extLst>
              <a:ext uri="{FF2B5EF4-FFF2-40B4-BE49-F238E27FC236}">
                <a16:creationId xmlns:a16="http://schemas.microsoft.com/office/drawing/2014/main" id="{14B95064-E6BF-43CD-ACBD-6363E8D9BF6A}"/>
              </a:ext>
            </a:extLst>
          </p:cNvPr>
          <p:cNvSpPr>
            <a:spLocks noGrp="1"/>
          </p:cNvSpPr>
          <p:nvPr>
            <p:ph type="body" idx="1"/>
          </p:nvPr>
        </p:nvSpPr>
        <p:spPr>
          <a:xfrm>
            <a:off x="0" y="4114627"/>
            <a:ext cx="5956300" cy="1095056"/>
          </a:xfrm>
          <a:solidFill>
            <a:schemeClr val="tx1">
              <a:alpha val="80000"/>
            </a:schemeClr>
          </a:solidFill>
        </p:spPr>
        <p:txBody>
          <a:bodyPr vert="horz" lIns="252000" tIns="180000" rIns="180000" bIns="180000" rtlCol="0">
            <a:noAutofit/>
          </a:bodyPr>
          <a:lstStyle>
            <a:lvl1pPr marL="0" indent="0" algn="l">
              <a:buNone/>
              <a:defRPr lang="en-US">
                <a:solidFill>
                  <a:schemeClr val="bg1"/>
                </a:solidFill>
              </a:defRPr>
            </a:lvl1pPr>
          </a:lstStyle>
          <a:p>
            <a:pPr marL="266700" lvl="0" indent="-266700"/>
            <a:r>
              <a:rPr lang="en-US" noProof="0"/>
              <a:t>Click to edit Master text styles</a:t>
            </a:r>
          </a:p>
        </p:txBody>
      </p:sp>
    </p:spTree>
    <p:extLst>
      <p:ext uri="{BB962C8B-B14F-4D97-AF65-F5344CB8AC3E}">
        <p14:creationId xmlns:p14="http://schemas.microsoft.com/office/powerpoint/2010/main" val="39825637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smtClean="0"/>
              <a:t>7/30/2021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7" name="Rectangle 6"/>
          <p:cNvSpPr/>
          <p:nvPr userDrawn="1"/>
        </p:nvSpPr>
        <p:spPr>
          <a:xfrm>
            <a:off x="8540685" y="5731497"/>
            <a:ext cx="3219315" cy="11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Home - Đại học FPT Đà Nẵ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657366" y="6062637"/>
            <a:ext cx="2666800" cy="795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57425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lumMod val="75000"/>
                    <a:lumOff val="25000"/>
                  </a:schemeClr>
                </a:solidFill>
              </a:defRPr>
            </a:lvl1pPr>
          </a:lstStyle>
          <a:p>
            <a:r>
              <a:rPr lang="en-US" noProof="0"/>
              <a:t>Click to edit page title</a:t>
            </a:r>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008000"/>
            <a:ext cx="11328000" cy="5183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7" name="Rectangle 6"/>
          <p:cNvSpPr/>
          <p:nvPr userDrawn="1"/>
        </p:nvSpPr>
        <p:spPr>
          <a:xfrm>
            <a:off x="8540685" y="5731497"/>
            <a:ext cx="3219315" cy="11265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2" descr="Home - Đại học FPT Đà Nẵ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346305" y="5862290"/>
            <a:ext cx="3413695" cy="1018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620753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9" name="Content Placeholder 3">
            <a:extLst>
              <a:ext uri="{FF2B5EF4-FFF2-40B4-BE49-F238E27FC236}">
                <a16:creationId xmlns:a16="http://schemas.microsoft.com/office/drawing/2014/main" id="{EE1E0B79-3CC8-4DCF-8AEC-AC43BC9A3048}"/>
              </a:ext>
            </a:extLst>
          </p:cNvPr>
          <p:cNvSpPr>
            <a:spLocks noGrp="1"/>
          </p:cNvSpPr>
          <p:nvPr>
            <p:ph sz="half" idx="2"/>
          </p:nvPr>
        </p:nvSpPr>
        <p:spPr>
          <a:xfrm>
            <a:off x="6311886" y="1007250"/>
            <a:ext cx="5460114"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2">
            <a:extLst>
              <a:ext uri="{FF2B5EF4-FFF2-40B4-BE49-F238E27FC236}">
                <a16:creationId xmlns:a16="http://schemas.microsoft.com/office/drawing/2014/main" id="{15546508-E26C-46CD-8939-D20E71BF4ED7}"/>
              </a:ext>
            </a:extLst>
          </p:cNvPr>
          <p:cNvSpPr>
            <a:spLocks noGrp="1"/>
          </p:cNvSpPr>
          <p:nvPr>
            <p:ph sz="half" idx="1"/>
          </p:nvPr>
        </p:nvSpPr>
        <p:spPr>
          <a:xfrm>
            <a:off x="431999" y="1007250"/>
            <a:ext cx="5448115" cy="516971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155533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11340000" cy="432000"/>
          </a:xfrm>
        </p:spPr>
        <p:txBody>
          <a:bodyPr/>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Text Placeholder 2">
            <a:extLst>
              <a:ext uri="{FF2B5EF4-FFF2-40B4-BE49-F238E27FC236}">
                <a16:creationId xmlns:a16="http://schemas.microsoft.com/office/drawing/2014/main" id="{D902C307-6561-4E11-9899-1F34830AE8AB}"/>
              </a:ext>
            </a:extLst>
          </p:cNvPr>
          <p:cNvSpPr>
            <a:spLocks noGrp="1"/>
          </p:cNvSpPr>
          <p:nvPr>
            <p:ph type="body" idx="1"/>
          </p:nvPr>
        </p:nvSpPr>
        <p:spPr>
          <a:xfrm>
            <a:off x="431800" y="1224128"/>
            <a:ext cx="5448115"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6" name="Text Placeholder 4">
            <a:extLst>
              <a:ext uri="{FF2B5EF4-FFF2-40B4-BE49-F238E27FC236}">
                <a16:creationId xmlns:a16="http://schemas.microsoft.com/office/drawing/2014/main" id="{CD73439B-6B1B-47C5-B2B0-409015FB3398}"/>
              </a:ext>
            </a:extLst>
          </p:cNvPr>
          <p:cNvSpPr>
            <a:spLocks noGrp="1"/>
          </p:cNvSpPr>
          <p:nvPr>
            <p:ph type="body" sz="quarter" idx="3"/>
          </p:nvPr>
        </p:nvSpPr>
        <p:spPr>
          <a:xfrm>
            <a:off x="6312086" y="1224128"/>
            <a:ext cx="5447914" cy="35877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7" name="Content Placeholder 5">
            <a:extLst>
              <a:ext uri="{FF2B5EF4-FFF2-40B4-BE49-F238E27FC236}">
                <a16:creationId xmlns:a16="http://schemas.microsoft.com/office/drawing/2014/main" id="{12AC6878-44C6-4445-A225-70C0DC482EDF}"/>
              </a:ext>
            </a:extLst>
          </p:cNvPr>
          <p:cNvSpPr>
            <a:spLocks noGrp="1"/>
          </p:cNvSpPr>
          <p:nvPr>
            <p:ph sz="quarter" idx="4"/>
          </p:nvPr>
        </p:nvSpPr>
        <p:spPr>
          <a:xfrm>
            <a:off x="6299886" y="1955731"/>
            <a:ext cx="5447914" cy="42339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8" name="Content Placeholder 3">
            <a:extLst>
              <a:ext uri="{FF2B5EF4-FFF2-40B4-BE49-F238E27FC236}">
                <a16:creationId xmlns:a16="http://schemas.microsoft.com/office/drawing/2014/main" id="{6D675DA8-374F-4915-973A-53612A41FFC1}"/>
              </a:ext>
            </a:extLst>
          </p:cNvPr>
          <p:cNvSpPr>
            <a:spLocks noGrp="1"/>
          </p:cNvSpPr>
          <p:nvPr>
            <p:ph sz="half" idx="2"/>
          </p:nvPr>
        </p:nvSpPr>
        <p:spPr>
          <a:xfrm>
            <a:off x="431800" y="1943031"/>
            <a:ext cx="5447914" cy="424663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6253150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4" name="Content Placeholder 2">
            <a:extLst>
              <a:ext uri="{FF2B5EF4-FFF2-40B4-BE49-F238E27FC236}">
                <a16:creationId xmlns:a16="http://schemas.microsoft.com/office/drawing/2014/main" id="{85B68CA9-AC4C-4D15-9BA1-A9F1AC5606DA}"/>
              </a:ext>
            </a:extLst>
          </p:cNvPr>
          <p:cNvSpPr>
            <a:spLocks noGrp="1"/>
          </p:cNvSpPr>
          <p:nvPr>
            <p:ph idx="1"/>
          </p:nvPr>
        </p:nvSpPr>
        <p:spPr>
          <a:xfrm>
            <a:off x="4788816" y="432001"/>
            <a:ext cx="6971184" cy="5429050"/>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Text Placeholder 3">
            <a:extLst>
              <a:ext uri="{FF2B5EF4-FFF2-40B4-BE49-F238E27FC236}">
                <a16:creationId xmlns:a16="http://schemas.microsoft.com/office/drawing/2014/main" id="{29B24D8A-D8A5-4F57-A260-A4CF75FCB3BD}"/>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80143274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32000" y="432000"/>
            <a:ext cx="3932037" cy="1411276"/>
          </a:xfrm>
        </p:spPr>
        <p:txBody>
          <a:bodyPr anchor="b"/>
          <a:lstStyle>
            <a:lvl1pPr>
              <a:defRPr>
                <a:solidFill>
                  <a:schemeClr val="tx1">
                    <a:lumMod val="75000"/>
                    <a:lumOff val="25000"/>
                  </a:schemeClr>
                </a:solidFill>
              </a:defRPr>
            </a:lvl1pPr>
          </a:lstStyle>
          <a:p>
            <a:r>
              <a:rPr lang="en-US" noProof="0"/>
              <a:t>Click to edit page title</a:t>
            </a:r>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US" noProof="0" dirty="0"/>
              <a:t>Add a footer</a:t>
            </a:r>
          </a:p>
        </p:txBody>
      </p:sp>
      <p:sp>
        <p:nvSpPr>
          <p:cNvPr id="5" name="Slide Number Placeholder 4">
            <a:extLst>
              <a:ext uri="{FF2B5EF4-FFF2-40B4-BE49-F238E27FC236}">
                <a16:creationId xmlns:a16="http://schemas.microsoft.com/office/drawing/2014/main" id="{F64CFC6C-1D8B-46C9-B0F7-A8BD88D8AB46}"/>
              </a:ext>
            </a:extLst>
          </p:cNvPr>
          <p:cNvSpPr>
            <a:spLocks noGrp="1"/>
          </p:cNvSpPr>
          <p:nvPr>
            <p:ph type="sldNum" sz="quarter" idx="33"/>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9" name="Text Placeholder 3">
            <a:extLst>
              <a:ext uri="{FF2B5EF4-FFF2-40B4-BE49-F238E27FC236}">
                <a16:creationId xmlns:a16="http://schemas.microsoft.com/office/drawing/2014/main" id="{3E50A411-2E68-4F4D-B4BC-62E87C633658}"/>
              </a:ext>
            </a:extLst>
          </p:cNvPr>
          <p:cNvSpPr>
            <a:spLocks noGrp="1"/>
          </p:cNvSpPr>
          <p:nvPr>
            <p:ph type="body" sz="half" idx="2"/>
          </p:nvPr>
        </p:nvSpPr>
        <p:spPr>
          <a:xfrm>
            <a:off x="432000"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0" name="Picture Placeholder 2">
            <a:extLst>
              <a:ext uri="{FF2B5EF4-FFF2-40B4-BE49-F238E27FC236}">
                <a16:creationId xmlns:a16="http://schemas.microsoft.com/office/drawing/2014/main" id="{2FBF39A8-0BD5-48FD-9993-F595D4F727C1}"/>
              </a:ext>
            </a:extLst>
          </p:cNvPr>
          <p:cNvSpPr>
            <a:spLocks noGrp="1"/>
          </p:cNvSpPr>
          <p:nvPr>
            <p:ph type="pic" idx="1"/>
          </p:nvPr>
        </p:nvSpPr>
        <p:spPr>
          <a:xfrm>
            <a:off x="4788816" y="432001"/>
            <a:ext cx="6971184" cy="54290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406333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p:txBody>
          <a:bodyPr/>
          <a:lstStyle/>
          <a:p>
            <a:fld id="{19B51A1E-902D-48AF-9020-955120F399B6}" type="slidenum">
              <a:rPr lang="en-US" noProof="0" smtClean="0"/>
              <a:pPr/>
              <a:t>‹#›</a:t>
            </a:fld>
            <a:endParaRPr lang="en-US" noProof="0" dirty="0"/>
          </a:p>
        </p:txBody>
      </p:sp>
      <p:sp>
        <p:nvSpPr>
          <p:cNvPr id="4" name="Title 3">
            <a:extLst>
              <a:ext uri="{FF2B5EF4-FFF2-40B4-BE49-F238E27FC236}">
                <a16:creationId xmlns:a16="http://schemas.microsoft.com/office/drawing/2014/main" id="{90694D9D-C633-4D52-965E-E5BBD9883037}"/>
              </a:ext>
            </a:extLst>
          </p:cNvPr>
          <p:cNvSpPr>
            <a:spLocks noGrp="1"/>
          </p:cNvSpPr>
          <p:nvPr>
            <p:ph type="title"/>
          </p:nvPr>
        </p:nvSpPr>
        <p:spPr/>
        <p:txBody>
          <a:bodyPr/>
          <a:lstStyle/>
          <a:p>
            <a:r>
              <a:rPr lang="en-US" noProof="0"/>
              <a:t>Click to edit Master title style</a:t>
            </a:r>
          </a:p>
        </p:txBody>
      </p:sp>
    </p:spTree>
    <p:extLst>
      <p:ext uri="{BB962C8B-B14F-4D97-AF65-F5344CB8AC3E}">
        <p14:creationId xmlns:p14="http://schemas.microsoft.com/office/powerpoint/2010/main" val="11397670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a:xfrm>
            <a:off x="1083732" y="6526584"/>
            <a:ext cx="5901459" cy="274320"/>
          </a:xfrm>
        </p:spPr>
        <p:txBody>
          <a:bodyPr/>
          <a:lstStyle/>
          <a:p>
            <a:r>
              <a:rPr lang="en-US" noProof="0" dirty="0"/>
              <a:t>Add a footer</a:t>
            </a:r>
          </a:p>
        </p:txBody>
      </p:sp>
      <p:sp>
        <p:nvSpPr>
          <p:cNvPr id="3" name="Slide Number Placeholder 2">
            <a:extLst>
              <a:ext uri="{FF2B5EF4-FFF2-40B4-BE49-F238E27FC236}">
                <a16:creationId xmlns:a16="http://schemas.microsoft.com/office/drawing/2014/main" id="{A95CDFA7-DEA3-4BBE-8D70-0AF654A1E6FF}"/>
              </a:ext>
            </a:extLst>
          </p:cNvPr>
          <p:cNvSpPr>
            <a:spLocks noGrp="1"/>
          </p:cNvSpPr>
          <p:nvPr>
            <p:ph type="sldNum" sz="quarter" idx="13"/>
          </p:nvPr>
        </p:nvSpPr>
        <p:spPr>
          <a:xfrm>
            <a:off x="13064066" y="6800904"/>
            <a:ext cx="973667" cy="274320"/>
          </a:xfrm>
        </p:spPr>
        <p:txBody>
          <a:bodyPr/>
          <a:lstStyle/>
          <a:p>
            <a:fld id="{19B51A1E-902D-48AF-9020-955120F399B6}" type="slidenum">
              <a:rPr lang="en-US" noProof="0" smtClean="0"/>
              <a:pPr/>
              <a:t>‹#›</a:t>
            </a:fld>
            <a:endParaRPr lang="en-US" noProof="0" dirty="0"/>
          </a:p>
        </p:txBody>
      </p:sp>
      <p:pic>
        <p:nvPicPr>
          <p:cNvPr id="4" name="Picture 2" descr="Home - Đại học FPT Đà Nẵ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629900" y="6362700"/>
            <a:ext cx="1562100" cy="501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433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7/30/2021</a:t>
            </a:fld>
            <a:endParaRPr lang="en-US" dirty="0"/>
          </a:p>
        </p:txBody>
      </p:sp>
      <p:sp>
        <p:nvSpPr>
          <p:cNvPr id="5" name="Footer Placeholder 4"/>
          <p:cNvSpPr>
            <a:spLocks noGrp="1"/>
          </p:cNvSpPr>
          <p:nvPr>
            <p:ph type="ftr" sz="quarter" idx="11"/>
          </p:nvPr>
        </p:nvSpPr>
        <p:spPr/>
        <p:txBody>
          <a:bodyPr/>
          <a:lstStyle/>
          <a:p>
            <a:r>
              <a:rPr lang="en-US" noProof="0"/>
              <a:t>Add a footer</a:t>
            </a:r>
            <a:endParaRPr lang="en-US" noProof="0" dirty="0"/>
          </a:p>
        </p:txBody>
      </p:sp>
      <p:sp>
        <p:nvSpPr>
          <p:cNvPr id="6" name="Slide Number Placeholder 5"/>
          <p:cNvSpPr>
            <a:spLocks noGrp="1"/>
          </p:cNvSpPr>
          <p:nvPr>
            <p:ph type="sldNum" sz="quarter" idx="12"/>
          </p:nvPr>
        </p:nvSpPr>
        <p:spPr/>
        <p:txBody>
          <a:bodyPr/>
          <a:lstStyle/>
          <a:p>
            <a:fld id="{19B51A1E-902D-48AF-9020-955120F399B6}" type="slidenum">
              <a:rPr lang="en-US" noProof="0" smtClean="0"/>
              <a:pPr/>
              <a:t>‹#›</a:t>
            </a:fld>
            <a:endParaRPr lang="en-US" noProof="0" dirty="0"/>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1DD44D8-4A8F-4693-B90A-166855B29D25}"/>
              </a:ext>
            </a:extLst>
          </p:cNvPr>
          <p:cNvSpPr/>
          <p:nvPr userDrawn="1"/>
        </p:nvSpPr>
        <p:spPr>
          <a:xfrm>
            <a:off x="0" y="5209682"/>
            <a:ext cx="2411412"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a:extLst>
              <a:ext uri="{FF2B5EF4-FFF2-40B4-BE49-F238E27FC236}">
                <a16:creationId xmlns:a16="http://schemas.microsoft.com/office/drawing/2014/main" id="{EC0FBB1B-4F0E-4365-BF27-3150FC6C3B90}"/>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7A13D8A8-6C3D-4527-959D-41C3213F7F0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4" name="Rectangle 13">
            <a:extLst>
              <a:ext uri="{FF2B5EF4-FFF2-40B4-BE49-F238E27FC236}">
                <a16:creationId xmlns:a16="http://schemas.microsoft.com/office/drawing/2014/main" id="{9504A767-1C0B-484E-BF7D-CD42D30A52EE}"/>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824483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smtClean="0"/>
              <a:t>7/30/2021</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12817013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7/30/2021</a:t>
            </a:fld>
            <a:endParaRPr lang="en-US" dirty="0"/>
          </a:p>
        </p:txBody>
      </p:sp>
      <p:sp>
        <p:nvSpPr>
          <p:cNvPr id="8" name="Footer Placeholder 7"/>
          <p:cNvSpPr>
            <a:spLocks noGrp="1"/>
          </p:cNvSpPr>
          <p:nvPr>
            <p:ph type="ftr" sz="quarter" idx="11"/>
          </p:nvPr>
        </p:nvSpPr>
        <p:spPr/>
        <p:txBody>
          <a:bodyPr/>
          <a:lstStyle/>
          <a:p>
            <a:r>
              <a:rPr lang="en-US" noProof="0"/>
              <a:t>Add a footer</a:t>
            </a:r>
            <a:endParaRPr lang="en-US" noProof="0" dirty="0"/>
          </a:p>
        </p:txBody>
      </p:sp>
      <p:sp>
        <p:nvSpPr>
          <p:cNvPr id="9" name="Slide Number Placeholder 8"/>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11" name="Rectangle 10"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016231"/>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
        <p:nvSpPr>
          <p:cNvPr id="12" name="Rectangle 11" descr="Accent bar right&#10;">
            <a:extLst>
              <a:ext uri="{FF2B5EF4-FFF2-40B4-BE49-F238E27FC236}">
                <a16:creationId xmlns:a16="http://schemas.microsoft.com/office/drawing/2014/main" id="{3E8A46E0-47C2-4441-B7DD-F621A80F1FC8}"/>
              </a:ext>
              <a:ext uri="{C183D7F6-B498-43B3-948B-1728B52AA6E4}">
                <adec:decorative xmlns:adec="http://schemas.microsoft.com/office/drawing/2017/decorative" val="1"/>
              </a:ext>
            </a:extLst>
          </p:cNvPr>
          <p:cNvSpPr/>
          <p:nvPr userDrawn="1"/>
        </p:nvSpPr>
        <p:spPr>
          <a:xfrm>
            <a:off x="6299887" y="1016231"/>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1080186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7/30/2021</a:t>
            </a:fld>
            <a:endParaRPr lang="en-US" dirty="0"/>
          </a:p>
        </p:txBody>
      </p:sp>
      <p:sp>
        <p:nvSpPr>
          <p:cNvPr id="4" name="Footer Placeholder 3"/>
          <p:cNvSpPr>
            <a:spLocks noGrp="1"/>
          </p:cNvSpPr>
          <p:nvPr>
            <p:ph type="ftr" sz="quarter" idx="11"/>
          </p:nvPr>
        </p:nvSpPr>
        <p:spPr/>
        <p:txBody>
          <a:bodyPr/>
          <a:lstStyle/>
          <a:p>
            <a:r>
              <a:rPr lang="en-US" noProof="0"/>
              <a:t>Add a footer</a:t>
            </a:r>
            <a:endParaRPr lang="en-US" noProof="0" dirty="0"/>
          </a:p>
        </p:txBody>
      </p:sp>
      <p:sp>
        <p:nvSpPr>
          <p:cNvPr id="5" name="Slide Number Placeholder 4"/>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9450720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7/30/2021</a:t>
            </a:fld>
            <a:endParaRPr lang="en-US" dirty="0"/>
          </a:p>
        </p:txBody>
      </p:sp>
      <p:sp>
        <p:nvSpPr>
          <p:cNvPr id="3" name="Footer Placeholder 2"/>
          <p:cNvSpPr>
            <a:spLocks noGrp="1"/>
          </p:cNvSpPr>
          <p:nvPr>
            <p:ph type="ftr" sz="quarter" idx="11"/>
          </p:nvPr>
        </p:nvSpPr>
        <p:spPr/>
        <p:txBody>
          <a:bodyPr/>
          <a:lstStyle/>
          <a:p>
            <a:r>
              <a:rPr lang="en-US" noProof="0"/>
              <a:t>Add a footer</a:t>
            </a:r>
            <a:endParaRPr lang="en-US" noProof="0" dirty="0"/>
          </a:p>
        </p:txBody>
      </p:sp>
      <p:sp>
        <p:nvSpPr>
          <p:cNvPr id="4" name="Slide Number Placeholder 3"/>
          <p:cNvSpPr>
            <a:spLocks noGrp="1"/>
          </p:cNvSpPr>
          <p:nvPr>
            <p:ph type="sldNum" sz="quarter" idx="12"/>
          </p:nvPr>
        </p:nvSpPr>
        <p:spPr/>
        <p:txBody>
          <a:bodyPr/>
          <a:lstStyle/>
          <a:p>
            <a:fld id="{19B51A1E-902D-48AF-9020-955120F399B6}" type="slidenum">
              <a:rPr lang="en-US" noProof="0" smtClean="0"/>
              <a:pPr/>
              <a:t>‹#›</a:t>
            </a:fld>
            <a:endParaRPr lang="en-US" noProof="0" dirty="0"/>
          </a:p>
        </p:txBody>
      </p:sp>
    </p:spTree>
    <p:extLst>
      <p:ext uri="{BB962C8B-B14F-4D97-AF65-F5344CB8AC3E}">
        <p14:creationId xmlns:p14="http://schemas.microsoft.com/office/powerpoint/2010/main" val="23278213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7/30/2021</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19B51A1E-902D-48AF-9020-955120F399B6}" type="slidenum">
              <a:rPr lang="en-US" noProof="0" smtClean="0"/>
              <a:pPr/>
              <a:t>‹#›</a:t>
            </a:fld>
            <a:endParaRPr lang="en-US" noProof="0" dirty="0"/>
          </a:p>
        </p:txBody>
      </p:sp>
      <p:sp>
        <p:nvSpPr>
          <p:cNvPr id="9" name="Rectangle 8"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3383686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7/30/2021</a:t>
            </a:fld>
            <a:endParaRPr lang="en-US" dirty="0"/>
          </a:p>
        </p:txBody>
      </p:sp>
      <p:sp>
        <p:nvSpPr>
          <p:cNvPr id="6" name="Footer Placeholder 5"/>
          <p:cNvSpPr>
            <a:spLocks noGrp="1"/>
          </p:cNvSpPr>
          <p:nvPr>
            <p:ph type="ftr" sz="quarter" idx="11"/>
          </p:nvPr>
        </p:nvSpPr>
        <p:spPr/>
        <p:txBody>
          <a:bodyPr/>
          <a:lstStyle/>
          <a:p>
            <a:r>
              <a:rPr lang="en-US" noProof="0"/>
              <a:t>Add a footer</a:t>
            </a:r>
            <a:endParaRPr lang="en-US" noProof="0" dirty="0"/>
          </a:p>
        </p:txBody>
      </p:sp>
      <p:sp>
        <p:nvSpPr>
          <p:cNvPr id="7" name="Slide Number Placeholder 6"/>
          <p:cNvSpPr>
            <a:spLocks noGrp="1"/>
          </p:cNvSpPr>
          <p:nvPr>
            <p:ph type="sldNum" sz="quarter" idx="12"/>
          </p:nvPr>
        </p:nvSpPr>
        <p:spPr/>
        <p:txBody>
          <a:bodyPr/>
          <a:lstStyle/>
          <a:p>
            <a:fld id="{19B51A1E-902D-48AF-9020-955120F399B6}" type="slidenum">
              <a:rPr lang="en-US" noProof="0" smtClean="0"/>
              <a:pPr/>
              <a:t>‹#›</a:t>
            </a:fld>
            <a:endParaRPr lang="en-US" noProof="0" dirty="0"/>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Rectangle 8" descr="Accent block left">
            <a:extLst>
              <a:ext uri="{FF2B5EF4-FFF2-40B4-BE49-F238E27FC236}">
                <a16:creationId xmlns:a16="http://schemas.microsoft.com/office/drawing/2014/main" id="{48A1A904-FE62-4BE3-BAE9-0EEAE7B1E38C}"/>
              </a:ext>
              <a:ext uri="{C183D7F6-B498-43B3-948B-1728B52AA6E4}">
                <adec:decorative xmlns:adec="http://schemas.microsoft.com/office/drawing/2017/decorative" val="1"/>
              </a:ext>
            </a:extLst>
          </p:cNvPr>
          <p:cNvSpPr/>
          <p:nvPr userDrawn="1"/>
        </p:nvSpPr>
        <p:spPr>
          <a:xfrm>
            <a:off x="431800" y="1892926"/>
            <a:ext cx="1984175" cy="114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lang="en-US" noProof="0" dirty="0"/>
          </a:p>
        </p:txBody>
      </p:sp>
    </p:spTree>
    <p:extLst>
      <p:ext uri="{BB962C8B-B14F-4D97-AF65-F5344CB8AC3E}">
        <p14:creationId xmlns:p14="http://schemas.microsoft.com/office/powerpoint/2010/main" val="2597182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B61BEF0D-F0BB-DE4B-95CE-6DB70DBA9567}" type="datetimeFigureOut">
              <a:rPr lang="en-US" smtClean="0"/>
              <a:pPr/>
              <a:t>7/30/2021</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noProof="0"/>
              <a:t>Add a footer</a:t>
            </a:r>
            <a:endParaRPr lang="en-US" noProof="0" dirty="0"/>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19B51A1E-902D-48AF-9020-955120F399B6}" type="slidenum">
              <a:rPr lang="en-US" noProof="0" smtClean="0"/>
              <a:pPr/>
              <a:t>‹#›</a:t>
            </a:fld>
            <a:endParaRPr lang="en-US" noProof="0" dirty="0"/>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3EB0D177-9AA4-42F4-9CD7-CD206217CA6D}"/>
              </a:ext>
            </a:extLst>
          </p:cNvPr>
          <p:cNvSpPr/>
          <p:nvPr userDrawn="1"/>
        </p:nvSpPr>
        <p:spPr>
          <a:xfrm>
            <a:off x="9780101" y="6371351"/>
            <a:ext cx="1979897" cy="4319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C825DB53-D610-4A40-AFDC-EBC47DB613CE}"/>
              </a:ext>
            </a:extLst>
          </p:cNvPr>
          <p:cNvSpPr/>
          <p:nvPr userDrawn="1"/>
        </p:nvSpPr>
        <p:spPr>
          <a:xfrm>
            <a:off x="9780103" y="6803351"/>
            <a:ext cx="1979897" cy="5465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0" name="Freeform: Shape 30">
            <a:extLst>
              <a:ext uri="{FF2B5EF4-FFF2-40B4-BE49-F238E27FC236}">
                <a16:creationId xmlns:a16="http://schemas.microsoft.com/office/drawing/2014/main" id="{C2B9A6A4-83D0-40B1-8B15-964C84BF0705}"/>
              </a:ext>
            </a:extLst>
          </p:cNvPr>
          <p:cNvSpPr/>
          <p:nvPr userDrawn="1"/>
        </p:nvSpPr>
        <p:spPr>
          <a:xfrm>
            <a:off x="0" y="6371351"/>
            <a:ext cx="9780102" cy="432000"/>
          </a:xfrm>
          <a:custGeom>
            <a:avLst/>
            <a:gdLst>
              <a:gd name="connsiteX0" fmla="*/ 0 w 9780102"/>
              <a:gd name="connsiteY0" fmla="*/ 0 h 432000"/>
              <a:gd name="connsiteX1" fmla="*/ 9780102 w 9780102"/>
              <a:gd name="connsiteY1" fmla="*/ 0 h 432000"/>
              <a:gd name="connsiteX2" fmla="*/ 9780102 w 9780102"/>
              <a:gd name="connsiteY2" fmla="*/ 432000 h 432000"/>
              <a:gd name="connsiteX3" fmla="*/ 0 w 9780102"/>
              <a:gd name="connsiteY3" fmla="*/ 432000 h 432000"/>
            </a:gdLst>
            <a:ahLst/>
            <a:cxnLst>
              <a:cxn ang="0">
                <a:pos x="connsiteX0" y="connsiteY0"/>
              </a:cxn>
              <a:cxn ang="0">
                <a:pos x="connsiteX1" y="connsiteY1"/>
              </a:cxn>
              <a:cxn ang="0">
                <a:pos x="connsiteX2" y="connsiteY2"/>
              </a:cxn>
              <a:cxn ang="0">
                <a:pos x="connsiteX3" y="connsiteY3"/>
              </a:cxn>
            </a:cxnLst>
            <a:rect l="l" t="t" r="r" b="b"/>
            <a:pathLst>
              <a:path w="9780102" h="432000">
                <a:moveTo>
                  <a:pt x="0" y="0"/>
                </a:moveTo>
                <a:lnTo>
                  <a:pt x="9780102" y="0"/>
                </a:lnTo>
                <a:lnTo>
                  <a:pt x="9780102" y="432000"/>
                </a:lnTo>
                <a:lnTo>
                  <a:pt x="0" y="432000"/>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TextBox 10">
            <a:extLst>
              <a:ext uri="{FF2B5EF4-FFF2-40B4-BE49-F238E27FC236}">
                <a16:creationId xmlns:a16="http://schemas.microsoft.com/office/drawing/2014/main" id="{34FDC6F9-37F9-4E25-AECA-D307B8421C73}"/>
              </a:ext>
            </a:extLst>
          </p:cNvPr>
          <p:cNvSpPr txBox="1"/>
          <p:nvPr userDrawn="1"/>
        </p:nvSpPr>
        <p:spPr>
          <a:xfrm>
            <a:off x="10243100" y="6422491"/>
            <a:ext cx="1053900" cy="380860"/>
          </a:xfrm>
          <a:prstGeom prst="rect">
            <a:avLst/>
          </a:prstGeom>
          <a:noFill/>
        </p:spPr>
        <p:txBody>
          <a:bodyPr wrap="square" tIns="108000" bIns="0" rtlCol="0" anchor="ctr">
            <a:spAutoFit/>
          </a:bodyPr>
          <a:lstStyle/>
          <a:p>
            <a:pPr algn="r">
              <a:lnSpc>
                <a:spcPts val="1000"/>
              </a:lnSpc>
            </a:pPr>
            <a:r>
              <a:rPr lang="en-US" sz="2500" b="1" i="0" spc="-100" baseline="0" noProof="0" dirty="0">
                <a:solidFill>
                  <a:schemeClr val="accent1"/>
                </a:solidFill>
                <a:latin typeface="+mj-lt"/>
              </a:rPr>
              <a:t>TREY</a:t>
            </a:r>
            <a:r>
              <a:rPr lang="en-US" sz="1600" b="1" i="0" spc="-100" baseline="0" noProof="0" dirty="0">
                <a:solidFill>
                  <a:schemeClr val="accent1"/>
                </a:solidFill>
                <a:latin typeface="+mj-lt"/>
              </a:rPr>
              <a:t> </a:t>
            </a:r>
            <a:br>
              <a:rPr lang="en-US" sz="1600" b="1" i="0" spc="-100" baseline="0" noProof="0" dirty="0">
                <a:solidFill>
                  <a:schemeClr val="accent1"/>
                </a:solidFill>
                <a:latin typeface="+mj-lt"/>
              </a:rPr>
            </a:br>
            <a:r>
              <a:rPr lang="en-US" sz="1200" b="0" i="0" spc="140" baseline="0" noProof="0" dirty="0">
                <a:solidFill>
                  <a:schemeClr val="tx1">
                    <a:lumMod val="75000"/>
                    <a:lumOff val="25000"/>
                  </a:schemeClr>
                </a:solidFill>
                <a:latin typeface="+mj-lt"/>
              </a:rPr>
              <a:t>research</a:t>
            </a:r>
          </a:p>
        </p:txBody>
      </p:sp>
      <p:sp>
        <p:nvSpPr>
          <p:cNvPr id="12" name="Rectangle 11">
            <a:extLst>
              <a:ext uri="{FF2B5EF4-FFF2-40B4-BE49-F238E27FC236}">
                <a16:creationId xmlns:a16="http://schemas.microsoft.com/office/drawing/2014/main" id="{4BC39664-EB8B-4A32-915A-D4308F792772}"/>
              </a:ext>
            </a:extLst>
          </p:cNvPr>
          <p:cNvSpPr/>
          <p:nvPr userDrawn="1"/>
        </p:nvSpPr>
        <p:spPr>
          <a:xfrm>
            <a:off x="0" y="6803351"/>
            <a:ext cx="9780104" cy="54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a:extLst>
              <a:ext uri="{FF2B5EF4-FFF2-40B4-BE49-F238E27FC236}">
                <a16:creationId xmlns:a16="http://schemas.microsoft.com/office/drawing/2014/main" id="{9B49670D-8F18-44A8-B217-67B412095C0D}"/>
              </a:ext>
            </a:extLst>
          </p:cNvPr>
          <p:cNvSpPr/>
          <p:nvPr userDrawn="1"/>
        </p:nvSpPr>
        <p:spPr>
          <a:xfrm>
            <a:off x="11760000" y="6803351"/>
            <a:ext cx="432000" cy="546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030FA059-EC32-4FFF-9673-48849B2FA43A}"/>
              </a:ext>
            </a:extLst>
          </p:cNvPr>
          <p:cNvCxnSpPr>
            <a:cxnSpLocks/>
          </p:cNvCxnSpPr>
          <p:nvPr userDrawn="1"/>
        </p:nvCxnSpPr>
        <p:spPr>
          <a:xfrm flipH="1">
            <a:off x="1" y="6371351"/>
            <a:ext cx="12191999"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349450"/>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90" r:id="rId13"/>
    <p:sldLayoutId id="2147483650" r:id="rId14"/>
    <p:sldLayoutId id="2147483652" r:id="rId15"/>
    <p:sldLayoutId id="2147483656" r:id="rId16"/>
    <p:sldLayoutId id="2147483657" r:id="rId17"/>
    <p:sldLayoutId id="2147483667" r:id="rId18"/>
    <p:sldLayoutId id="2147483668" r:id="rId19"/>
    <p:sldLayoutId id="2147483669" r:id="rId20"/>
    <p:sldLayoutId id="2147483670" r:id="rId21"/>
    <p:sldLayoutId id="2147483671" r:id="rId22"/>
    <p:sldLayoutId id="2147483673" r:id="rId23"/>
    <p:sldLayoutId id="2147483674" r:id="rId24"/>
    <p:sldLayoutId id="2147483655" r:id="rId25"/>
    <p:sldLayoutId id="2147483672" r:id="rId26"/>
  </p:sldLayoutIdLst>
  <p:hf hd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13.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descr="Hands coming together in circle">
            <a:extLst>
              <a:ext uri="{FF2B5EF4-FFF2-40B4-BE49-F238E27FC236}">
                <a16:creationId xmlns:a16="http://schemas.microsoft.com/office/drawing/2014/main" id="{AA8A1CBA-9BB5-2246-9F4B-98EAD7C90158}"/>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a:stretch>
            <a:fillRect/>
          </a:stretch>
        </p:blipFill>
        <p:spPr>
          <a:xfrm>
            <a:off x="1082180" y="-67112"/>
            <a:ext cx="9780588" cy="6804025"/>
          </a:xfrm>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1082180" y="2799744"/>
            <a:ext cx="9780588" cy="1261295"/>
          </a:xfrm>
        </p:spPr>
        <p:txBody>
          <a:bodyPr/>
          <a:lstStyle/>
          <a:p>
            <a:r>
              <a:rPr lang="en-US" altLang="en-US" dirty="0"/>
              <a:t>Chapter 3 – Group membership </a:t>
            </a:r>
            <a:endParaRPr lang="en-US" dirty="0"/>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200400" y="4061039"/>
            <a:ext cx="7662368" cy="580921"/>
          </a:xfrm>
        </p:spPr>
        <p:txBody>
          <a:bodyPr/>
          <a:lstStyle/>
          <a:p>
            <a:r>
              <a:rPr lang="en-US" dirty="0"/>
              <a:t>Member needs, member roles and what else?</a:t>
            </a:r>
          </a:p>
        </p:txBody>
      </p:sp>
    </p:spTree>
    <p:extLst>
      <p:ext uri="{BB962C8B-B14F-4D97-AF65-F5344CB8AC3E}">
        <p14:creationId xmlns:p14="http://schemas.microsoft.com/office/powerpoint/2010/main" val="3989923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752600" y="457200"/>
            <a:ext cx="8610600" cy="5348288"/>
          </a:xfrm>
        </p:spPr>
      </p:pic>
      <p:sp>
        <p:nvSpPr>
          <p:cNvPr id="14339" name="Footer Placeholder 4"/>
          <p:cNvSpPr>
            <a:spLocks noGrp="1"/>
          </p:cNvSpPr>
          <p:nvPr>
            <p:ph type="ftr" sz="quarter" idx="11"/>
          </p:nvPr>
        </p:nvSpPr>
        <p:spPr bwMode="auto">
          <a:xfrm>
            <a:off x="702732" y="6458004"/>
            <a:ext cx="5901459" cy="2743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spTree>
    <p:extLst>
      <p:ext uri="{BB962C8B-B14F-4D97-AF65-F5344CB8AC3E}">
        <p14:creationId xmlns:p14="http://schemas.microsoft.com/office/powerpoint/2010/main" val="2872595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2"/>
          <p:cNvSpPr>
            <a:spLocks noGrp="1" noChangeArrowheads="1"/>
          </p:cNvSpPr>
          <p:nvPr>
            <p:ph type="title"/>
          </p:nvPr>
        </p:nvSpPr>
        <p:spPr>
          <a:xfrm>
            <a:off x="1981200" y="212725"/>
            <a:ext cx="9893300" cy="2286000"/>
          </a:xfrm>
        </p:spPr>
        <p:txBody>
          <a:bodyPr/>
          <a:lstStyle/>
          <a:p>
            <a:r>
              <a:rPr lang="en-US" altLang="en-US" sz="4800" dirty="0" err="1">
                <a:solidFill>
                  <a:srgbClr val="0070C0"/>
                </a:solidFill>
              </a:rPr>
              <a:t>Schutz’s</a:t>
            </a:r>
            <a:r>
              <a:rPr lang="en-US" altLang="en-US" sz="4800" dirty="0">
                <a:solidFill>
                  <a:srgbClr val="0070C0"/>
                </a:solidFill>
              </a:rPr>
              <a:t> Theory of </a:t>
            </a:r>
            <a:br>
              <a:rPr lang="en-US" altLang="en-US" sz="4800" dirty="0">
                <a:solidFill>
                  <a:srgbClr val="0070C0"/>
                </a:solidFill>
              </a:rPr>
            </a:br>
            <a:r>
              <a:rPr lang="en-US" altLang="en-US" sz="4800" dirty="0">
                <a:solidFill>
                  <a:srgbClr val="0070C0"/>
                </a:solidFill>
              </a:rPr>
              <a:t>Interpersonal Needs p.54</a:t>
            </a:r>
          </a:p>
        </p:txBody>
      </p:sp>
      <p:sp>
        <p:nvSpPr>
          <p:cNvPr id="15364" name="Rectangle 3"/>
          <p:cNvSpPr>
            <a:spLocks noGrp="1" noChangeArrowheads="1"/>
          </p:cNvSpPr>
          <p:nvPr>
            <p:ph idx="1"/>
          </p:nvPr>
        </p:nvSpPr>
        <p:spPr>
          <a:xfrm>
            <a:off x="1981200" y="3810000"/>
            <a:ext cx="7620000" cy="2209800"/>
          </a:xfrm>
        </p:spPr>
        <p:txBody>
          <a:bodyPr/>
          <a:lstStyle/>
          <a:p>
            <a:pPr algn="ctr"/>
            <a:r>
              <a:rPr lang="en-US" altLang="en-US"/>
              <a:t>Need for INCLUSION </a:t>
            </a:r>
          </a:p>
          <a:p>
            <a:pPr algn="ctr"/>
            <a:r>
              <a:rPr lang="en-US" altLang="en-US"/>
              <a:t>Need for CONTROL </a:t>
            </a:r>
          </a:p>
          <a:p>
            <a:pPr algn="ctr"/>
            <a:r>
              <a:rPr lang="en-US" altLang="en-US"/>
              <a:t>Need for AFFECTION</a:t>
            </a:r>
          </a:p>
        </p:txBody>
      </p:sp>
      <p:sp>
        <p:nvSpPr>
          <p:cNvPr id="15362" name="Footer Placeholder 3"/>
          <p:cNvSpPr>
            <a:spLocks noGrp="1"/>
          </p:cNvSpPr>
          <p:nvPr>
            <p:ph type="ftr" sz="quarter" idx="11"/>
          </p:nvPr>
        </p:nvSpPr>
        <p:spPr bwMode="auto">
          <a:xfrm>
            <a:off x="21070" y="6432604"/>
            <a:ext cx="5901459" cy="2743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dirty="0">
                <a:latin typeface="Arial" panose="020B0604020202020204" pitchFamily="34" charset="0"/>
              </a:rPr>
              <a:t>©2010, 2007, 2003 Pearson Education, Inc.</a:t>
            </a:r>
          </a:p>
        </p:txBody>
      </p:sp>
      <p:sp>
        <p:nvSpPr>
          <p:cNvPr id="15365" name="TextBox 3"/>
          <p:cNvSpPr txBox="1">
            <a:spLocks noChangeArrowheads="1"/>
          </p:cNvSpPr>
          <p:nvPr/>
        </p:nvSpPr>
        <p:spPr bwMode="auto">
          <a:xfrm>
            <a:off x="2971800" y="2503488"/>
            <a:ext cx="6307138"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en-US" altLang="en-US" dirty="0">
                <a:solidFill>
                  <a:srgbClr val="C00000"/>
                </a:solidFill>
                <a:latin typeface="Arial" panose="020B0604020202020204" pitchFamily="34" charset="0"/>
              </a:rPr>
              <a:t>Fundamental Interpersonal</a:t>
            </a:r>
          </a:p>
          <a:p>
            <a:pPr algn="ctr" eaLnBrk="1" hangingPunct="1">
              <a:spcBef>
                <a:spcPct val="0"/>
              </a:spcBef>
              <a:buFontTx/>
              <a:buNone/>
            </a:pPr>
            <a:r>
              <a:rPr lang="en-US" altLang="en-US" dirty="0">
                <a:solidFill>
                  <a:srgbClr val="C00000"/>
                </a:solidFill>
                <a:latin typeface="Arial" panose="020B0604020202020204" pitchFamily="34" charset="0"/>
              </a:rPr>
              <a:t>Relationship Orientation (FIRO)</a:t>
            </a:r>
          </a:p>
        </p:txBody>
      </p:sp>
    </p:spTree>
    <p:extLst>
      <p:ext uri="{BB962C8B-B14F-4D97-AF65-F5344CB8AC3E}">
        <p14:creationId xmlns:p14="http://schemas.microsoft.com/office/powerpoint/2010/main" val="471814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2"/>
          <p:cNvSpPr>
            <a:spLocks noGrp="1" noChangeArrowheads="1"/>
          </p:cNvSpPr>
          <p:nvPr>
            <p:ph type="title"/>
          </p:nvPr>
        </p:nvSpPr>
        <p:spPr>
          <a:xfrm>
            <a:off x="838200" y="-228600"/>
            <a:ext cx="9677400" cy="2286000"/>
          </a:xfrm>
        </p:spPr>
        <p:txBody>
          <a:bodyPr/>
          <a:lstStyle/>
          <a:p>
            <a:r>
              <a:rPr lang="en-US" altLang="en-US" sz="4800" dirty="0" err="1">
                <a:solidFill>
                  <a:srgbClr val="C00000"/>
                </a:solidFill>
              </a:rPr>
              <a:t>Schutz’s</a:t>
            </a:r>
            <a:r>
              <a:rPr lang="en-US" altLang="en-US" sz="4800" dirty="0">
                <a:solidFill>
                  <a:srgbClr val="C00000"/>
                </a:solidFill>
              </a:rPr>
              <a:t> Theory of </a:t>
            </a:r>
            <a:br>
              <a:rPr lang="en-US" altLang="en-US" sz="4800" dirty="0">
                <a:solidFill>
                  <a:srgbClr val="C00000"/>
                </a:solidFill>
              </a:rPr>
            </a:br>
            <a:r>
              <a:rPr lang="en-US" altLang="en-US" sz="4800" dirty="0">
                <a:solidFill>
                  <a:srgbClr val="C00000"/>
                </a:solidFill>
              </a:rPr>
              <a:t>Interpersonal Needs p.54</a:t>
            </a:r>
          </a:p>
        </p:txBody>
      </p:sp>
      <p:sp>
        <p:nvSpPr>
          <p:cNvPr id="16388" name="Rectangle 3"/>
          <p:cNvSpPr>
            <a:spLocks noGrp="1" noChangeArrowheads="1"/>
          </p:cNvSpPr>
          <p:nvPr>
            <p:ph idx="1"/>
          </p:nvPr>
        </p:nvSpPr>
        <p:spPr>
          <a:xfrm>
            <a:off x="2362200" y="1647825"/>
            <a:ext cx="7620000" cy="2209800"/>
          </a:xfrm>
        </p:spPr>
        <p:txBody>
          <a:bodyPr/>
          <a:lstStyle/>
          <a:p>
            <a:r>
              <a:rPr lang="en-US" altLang="en-US" dirty="0"/>
              <a:t>Need for INCLUSION </a:t>
            </a:r>
          </a:p>
          <a:p>
            <a:r>
              <a:rPr lang="en-US" altLang="en-US" dirty="0"/>
              <a:t>Need for CONTROL </a:t>
            </a:r>
          </a:p>
          <a:p>
            <a:r>
              <a:rPr lang="en-US" altLang="en-US" dirty="0"/>
              <a:t>Need for AFFECTION </a:t>
            </a:r>
          </a:p>
        </p:txBody>
      </p:sp>
      <p:sp>
        <p:nvSpPr>
          <p:cNvPr id="1638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pic>
        <p:nvPicPr>
          <p:cNvPr id="1638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23100" y="266700"/>
            <a:ext cx="4885563" cy="5460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41611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1409700" y="0"/>
            <a:ext cx="9372600" cy="1143000"/>
          </a:xfrm>
        </p:spPr>
        <p:txBody>
          <a:bodyPr>
            <a:normAutofit/>
          </a:bodyPr>
          <a:lstStyle/>
          <a:p>
            <a:r>
              <a:rPr lang="en-US" altLang="en-US"/>
              <a:t>What are Chaien’s interpersonal needs?</a:t>
            </a:r>
          </a:p>
        </p:txBody>
      </p:sp>
      <p:pic>
        <p:nvPicPr>
          <p:cNvPr id="17411"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80862" y="3409563"/>
            <a:ext cx="4386410" cy="2466480"/>
          </a:xfrm>
        </p:spPr>
      </p:pic>
      <p:sp>
        <p:nvSpPr>
          <p:cNvPr id="17412" name="Footer Placeholder 3"/>
          <p:cNvSpPr>
            <a:spLocks noGrp="1"/>
          </p:cNvSpPr>
          <p:nvPr>
            <p:ph type="ftr" sz="quarter" idx="11"/>
          </p:nvPr>
        </p:nvSpPr>
        <p:spPr bwMode="auto">
          <a:xfrm>
            <a:off x="2371798" y="6523355"/>
            <a:ext cx="5901459" cy="2743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dirty="0">
                <a:latin typeface="Arial" panose="020B0604020202020204" pitchFamily="34" charset="0"/>
              </a:rPr>
              <a:t>©2010, 2007, 2003 Pearson Education, Inc.</a:t>
            </a:r>
          </a:p>
        </p:txBody>
      </p:sp>
      <p:pic>
        <p:nvPicPr>
          <p:cNvPr id="17413"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273257" y="977107"/>
            <a:ext cx="3572669" cy="2432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01962" y="2780121"/>
            <a:ext cx="4191000" cy="260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1619250" y="1376364"/>
            <a:ext cx="4762500" cy="1385887"/>
          </a:xfrm>
          <a:prstGeom prst="rect">
            <a:avLst/>
          </a:prstGeom>
        </p:spPr>
        <p:txBody>
          <a:bodyPr>
            <a:spAutoFit/>
          </a:bodyPr>
          <a:lstStyle/>
          <a:p>
            <a:pPr marL="457200" indent="-457200">
              <a:buFont typeface="Arial" charset="0"/>
              <a:buChar char="•"/>
              <a:defRPr/>
            </a:pPr>
            <a:r>
              <a:rPr lang="en-US" altLang="x-none" sz="2800" dirty="0">
                <a:solidFill>
                  <a:schemeClr val="accent6">
                    <a:lumMod val="75000"/>
                  </a:schemeClr>
                </a:solidFill>
                <a:latin typeface="Arial" charset="0"/>
              </a:rPr>
              <a:t>Need for INCLUSION </a:t>
            </a:r>
          </a:p>
          <a:p>
            <a:pPr marL="457200" indent="-457200">
              <a:buFont typeface="Arial" charset="0"/>
              <a:buChar char="•"/>
              <a:defRPr/>
            </a:pPr>
            <a:r>
              <a:rPr lang="en-US" altLang="x-none" sz="2800" dirty="0">
                <a:solidFill>
                  <a:schemeClr val="accent6">
                    <a:lumMod val="75000"/>
                  </a:schemeClr>
                </a:solidFill>
                <a:latin typeface="Arial" charset="0"/>
              </a:rPr>
              <a:t>Need for CONTROL </a:t>
            </a:r>
          </a:p>
          <a:p>
            <a:pPr marL="457200" indent="-457200">
              <a:buFont typeface="Arial" charset="0"/>
              <a:buChar char="•"/>
              <a:defRPr/>
            </a:pPr>
            <a:r>
              <a:rPr lang="en-US" altLang="x-none" sz="2800" dirty="0">
                <a:solidFill>
                  <a:schemeClr val="accent6">
                    <a:lumMod val="75000"/>
                  </a:schemeClr>
                </a:solidFill>
                <a:latin typeface="Arial" charset="0"/>
              </a:rPr>
              <a:t>Need for AFFECTION </a:t>
            </a:r>
          </a:p>
        </p:txBody>
      </p:sp>
    </p:spTree>
    <p:extLst>
      <p:ext uri="{BB962C8B-B14F-4D97-AF65-F5344CB8AC3E}">
        <p14:creationId xmlns:p14="http://schemas.microsoft.com/office/powerpoint/2010/main" val="28082187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838200" y="895350"/>
            <a:ext cx="8229600" cy="762000"/>
          </a:xfrm>
        </p:spPr>
        <p:txBody>
          <a:bodyPr>
            <a:normAutofit/>
          </a:bodyPr>
          <a:lstStyle/>
          <a:p>
            <a:r>
              <a:rPr lang="en-US" altLang="en-US" sz="5400" dirty="0"/>
              <a:t>Inclusion Needs</a:t>
            </a:r>
          </a:p>
        </p:txBody>
      </p:sp>
      <p:sp>
        <p:nvSpPr>
          <p:cNvPr id="18434" name="Footer Placeholder 3"/>
          <p:cNvSpPr>
            <a:spLocks noGrp="1"/>
          </p:cNvSpPr>
          <p:nvPr>
            <p:ph type="ftr" sz="quarter" idx="11"/>
          </p:nvPr>
        </p:nvSpPr>
        <p:spPr bwMode="auto">
          <a:xfrm>
            <a:off x="440170" y="6526530"/>
            <a:ext cx="5901459" cy="2743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sp>
        <p:nvSpPr>
          <p:cNvPr id="18436" name="Text Box 5"/>
          <p:cNvSpPr txBox="1">
            <a:spLocks noChangeArrowheads="1"/>
          </p:cNvSpPr>
          <p:nvPr/>
        </p:nvSpPr>
        <p:spPr bwMode="auto">
          <a:xfrm>
            <a:off x="3429000" y="1447800"/>
            <a:ext cx="518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i="1">
                <a:latin typeface="Times New Roman" panose="02020603050405020304" pitchFamily="18" charset="0"/>
              </a:rPr>
              <a:t>“I need to feel accepted by the group.”</a:t>
            </a:r>
          </a:p>
        </p:txBody>
      </p:sp>
      <p:sp>
        <p:nvSpPr>
          <p:cNvPr id="18437" name="Text Box 6"/>
          <p:cNvSpPr txBox="1">
            <a:spLocks noChangeArrowheads="1"/>
          </p:cNvSpPr>
          <p:nvPr/>
        </p:nvSpPr>
        <p:spPr bwMode="auto">
          <a:xfrm>
            <a:off x="2438400" y="2667001"/>
            <a:ext cx="2514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i="1">
                <a:latin typeface="Times New Roman" panose="02020603050405020304" pitchFamily="18" charset="0"/>
              </a:rPr>
              <a:t>“I feel accepted by the group.”</a:t>
            </a:r>
          </a:p>
        </p:txBody>
      </p:sp>
      <p:sp>
        <p:nvSpPr>
          <p:cNvPr id="18438" name="Text Box 7"/>
          <p:cNvSpPr txBox="1">
            <a:spLocks noChangeArrowheads="1"/>
          </p:cNvSpPr>
          <p:nvPr/>
        </p:nvSpPr>
        <p:spPr bwMode="auto">
          <a:xfrm>
            <a:off x="2438400" y="4114801"/>
            <a:ext cx="1905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a:latin typeface="Times New Roman" panose="02020603050405020304" pitchFamily="18" charset="0"/>
              </a:rPr>
              <a:t>Social Member</a:t>
            </a:r>
          </a:p>
        </p:txBody>
      </p:sp>
      <p:sp>
        <p:nvSpPr>
          <p:cNvPr id="18439" name="Text Box 8"/>
          <p:cNvSpPr txBox="1">
            <a:spLocks noChangeArrowheads="1"/>
          </p:cNvSpPr>
          <p:nvPr/>
        </p:nvSpPr>
        <p:spPr bwMode="auto">
          <a:xfrm>
            <a:off x="5334000" y="2667001"/>
            <a:ext cx="4191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i="1">
                <a:latin typeface="Times New Roman" panose="02020603050405020304" pitchFamily="18" charset="0"/>
              </a:rPr>
              <a:t>“I don’t feel accepted by or involved in the group.”</a:t>
            </a:r>
          </a:p>
        </p:txBody>
      </p:sp>
      <p:sp>
        <p:nvSpPr>
          <p:cNvPr id="18440" name="Text Box 9"/>
          <p:cNvSpPr txBox="1">
            <a:spLocks noChangeArrowheads="1"/>
          </p:cNvSpPr>
          <p:nvPr/>
        </p:nvSpPr>
        <p:spPr bwMode="auto">
          <a:xfrm>
            <a:off x="4191000" y="3962400"/>
            <a:ext cx="30861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i="1" dirty="0">
                <a:latin typeface="Times New Roman" panose="02020603050405020304" pitchFamily="18" charset="0"/>
              </a:rPr>
              <a:t>“I won’t participate much in group discussions.”</a:t>
            </a:r>
          </a:p>
        </p:txBody>
      </p:sp>
      <p:sp>
        <p:nvSpPr>
          <p:cNvPr id="18441" name="Text Box 10"/>
          <p:cNvSpPr txBox="1">
            <a:spLocks noChangeArrowheads="1"/>
          </p:cNvSpPr>
          <p:nvPr/>
        </p:nvSpPr>
        <p:spPr bwMode="auto">
          <a:xfrm>
            <a:off x="7543800" y="3962400"/>
            <a:ext cx="2286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400" i="1" dirty="0">
                <a:latin typeface="Times New Roman" panose="02020603050405020304" pitchFamily="18" charset="0"/>
              </a:rPr>
              <a:t>“I try to gain the group’s attention.”</a:t>
            </a:r>
          </a:p>
        </p:txBody>
      </p:sp>
      <p:sp>
        <p:nvSpPr>
          <p:cNvPr id="18442" name="Text Box 11"/>
          <p:cNvSpPr txBox="1">
            <a:spLocks noChangeArrowheads="1"/>
          </p:cNvSpPr>
          <p:nvPr/>
        </p:nvSpPr>
        <p:spPr bwMode="auto">
          <a:xfrm>
            <a:off x="3517902" y="5627686"/>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dirty="0" err="1">
                <a:latin typeface="Times New Roman" panose="02020603050405020304" pitchFamily="18" charset="0"/>
              </a:rPr>
              <a:t>Undersocial</a:t>
            </a:r>
            <a:r>
              <a:rPr lang="en-US" altLang="en-US" sz="2400" dirty="0">
                <a:latin typeface="Times New Roman" panose="02020603050405020304" pitchFamily="18" charset="0"/>
              </a:rPr>
              <a:t> Member</a:t>
            </a:r>
          </a:p>
        </p:txBody>
      </p:sp>
      <p:sp>
        <p:nvSpPr>
          <p:cNvPr id="18443" name="Text Box 12"/>
          <p:cNvSpPr txBox="1">
            <a:spLocks noChangeArrowheads="1"/>
          </p:cNvSpPr>
          <p:nvPr/>
        </p:nvSpPr>
        <p:spPr bwMode="auto">
          <a:xfrm>
            <a:off x="6629400" y="5603872"/>
            <a:ext cx="3200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a:latin typeface="Times New Roman" panose="02020603050405020304" pitchFamily="18" charset="0"/>
              </a:rPr>
              <a:t>Oversocial Member</a:t>
            </a:r>
          </a:p>
        </p:txBody>
      </p:sp>
      <p:sp>
        <p:nvSpPr>
          <p:cNvPr id="18444" name="Line 13"/>
          <p:cNvSpPr>
            <a:spLocks noChangeShapeType="1"/>
          </p:cNvSpPr>
          <p:nvPr/>
        </p:nvSpPr>
        <p:spPr bwMode="auto">
          <a:xfrm flipH="1">
            <a:off x="3657600" y="1981200"/>
            <a:ext cx="1295400" cy="762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45" name="Line 14"/>
          <p:cNvSpPr>
            <a:spLocks noChangeShapeType="1"/>
          </p:cNvSpPr>
          <p:nvPr/>
        </p:nvSpPr>
        <p:spPr bwMode="auto">
          <a:xfrm>
            <a:off x="6057900" y="1981200"/>
            <a:ext cx="1219200" cy="685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46" name="Line 15"/>
          <p:cNvSpPr>
            <a:spLocks noChangeShapeType="1"/>
          </p:cNvSpPr>
          <p:nvPr/>
        </p:nvSpPr>
        <p:spPr bwMode="auto">
          <a:xfrm>
            <a:off x="3429000" y="3581400"/>
            <a:ext cx="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47" name="Line 16"/>
          <p:cNvSpPr>
            <a:spLocks noChangeShapeType="1"/>
          </p:cNvSpPr>
          <p:nvPr/>
        </p:nvSpPr>
        <p:spPr bwMode="auto">
          <a:xfrm flipH="1">
            <a:off x="5867400" y="3581400"/>
            <a:ext cx="1143000" cy="533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48" name="Line 17"/>
          <p:cNvSpPr>
            <a:spLocks noChangeShapeType="1"/>
          </p:cNvSpPr>
          <p:nvPr/>
        </p:nvSpPr>
        <p:spPr bwMode="auto">
          <a:xfrm>
            <a:off x="7277100" y="3581400"/>
            <a:ext cx="1295400" cy="533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49" name="Line 18"/>
          <p:cNvSpPr>
            <a:spLocks noChangeShapeType="1"/>
          </p:cNvSpPr>
          <p:nvPr/>
        </p:nvSpPr>
        <p:spPr bwMode="auto">
          <a:xfrm>
            <a:off x="5943600" y="5105400"/>
            <a:ext cx="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8450" name="Line 19"/>
          <p:cNvSpPr>
            <a:spLocks noChangeShapeType="1"/>
          </p:cNvSpPr>
          <p:nvPr/>
        </p:nvSpPr>
        <p:spPr bwMode="auto">
          <a:xfrm>
            <a:off x="8153400" y="5105400"/>
            <a:ext cx="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6176857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8" name="Rectangle 19"/>
          <p:cNvSpPr>
            <a:spLocks noGrp="1" noChangeArrowheads="1"/>
          </p:cNvSpPr>
          <p:nvPr>
            <p:ph type="title"/>
          </p:nvPr>
        </p:nvSpPr>
        <p:spPr>
          <a:xfrm>
            <a:off x="1981200" y="685800"/>
            <a:ext cx="8229600" cy="838200"/>
          </a:xfrm>
        </p:spPr>
        <p:txBody>
          <a:bodyPr>
            <a:normAutofit/>
          </a:bodyPr>
          <a:lstStyle/>
          <a:p>
            <a:r>
              <a:rPr lang="en-US" altLang="en-US" sz="5400"/>
              <a:t>Control Needs</a:t>
            </a:r>
          </a:p>
        </p:txBody>
      </p:sp>
      <p:sp>
        <p:nvSpPr>
          <p:cNvPr id="2048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sp>
        <p:nvSpPr>
          <p:cNvPr id="20483" name="Text Box 3"/>
          <p:cNvSpPr txBox="1">
            <a:spLocks noChangeArrowheads="1"/>
          </p:cNvSpPr>
          <p:nvPr/>
        </p:nvSpPr>
        <p:spPr bwMode="auto">
          <a:xfrm>
            <a:off x="3200400" y="1524000"/>
            <a:ext cx="579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i="1">
                <a:latin typeface="Times New Roman" panose="02020603050405020304" pitchFamily="18" charset="0"/>
              </a:rPr>
              <a:t>“I need to feel influential and important.”</a:t>
            </a:r>
          </a:p>
        </p:txBody>
      </p:sp>
      <p:sp>
        <p:nvSpPr>
          <p:cNvPr id="20484" name="Text Box 4"/>
          <p:cNvSpPr txBox="1">
            <a:spLocks noChangeArrowheads="1"/>
          </p:cNvSpPr>
          <p:nvPr/>
        </p:nvSpPr>
        <p:spPr bwMode="auto">
          <a:xfrm>
            <a:off x="2438400" y="2682876"/>
            <a:ext cx="24384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i="1">
                <a:latin typeface="Times New Roman" panose="02020603050405020304" pitchFamily="18" charset="0"/>
              </a:rPr>
              <a:t>“Others respect me.”</a:t>
            </a:r>
          </a:p>
        </p:txBody>
      </p:sp>
      <p:sp>
        <p:nvSpPr>
          <p:cNvPr id="20485" name="Text Box 5"/>
          <p:cNvSpPr txBox="1">
            <a:spLocks noChangeArrowheads="1"/>
          </p:cNvSpPr>
          <p:nvPr/>
        </p:nvSpPr>
        <p:spPr bwMode="auto">
          <a:xfrm>
            <a:off x="2438400" y="4038601"/>
            <a:ext cx="2286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a:latin typeface="Times New Roman" panose="02020603050405020304" pitchFamily="18" charset="0"/>
              </a:rPr>
              <a:t>Democratic Member</a:t>
            </a:r>
          </a:p>
        </p:txBody>
      </p:sp>
      <p:sp>
        <p:nvSpPr>
          <p:cNvPr id="20486" name="Text Box 6"/>
          <p:cNvSpPr txBox="1">
            <a:spLocks noChangeArrowheads="1"/>
          </p:cNvSpPr>
          <p:nvPr/>
        </p:nvSpPr>
        <p:spPr bwMode="auto">
          <a:xfrm>
            <a:off x="5715000" y="2743201"/>
            <a:ext cx="3276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i="1">
                <a:latin typeface="Times New Roman" panose="02020603050405020304" pitchFamily="18" charset="0"/>
              </a:rPr>
              <a:t>“I don’t have influence in the group.”</a:t>
            </a:r>
          </a:p>
        </p:txBody>
      </p:sp>
      <p:sp>
        <p:nvSpPr>
          <p:cNvPr id="20487" name="Text Box 7"/>
          <p:cNvSpPr txBox="1">
            <a:spLocks noChangeArrowheads="1"/>
          </p:cNvSpPr>
          <p:nvPr/>
        </p:nvSpPr>
        <p:spPr bwMode="auto">
          <a:xfrm>
            <a:off x="4572000" y="4114801"/>
            <a:ext cx="25146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i="1">
                <a:latin typeface="Times New Roman" panose="02020603050405020304" pitchFamily="18" charset="0"/>
              </a:rPr>
              <a:t>“I just do what I am told.”</a:t>
            </a:r>
          </a:p>
        </p:txBody>
      </p:sp>
      <p:sp>
        <p:nvSpPr>
          <p:cNvPr id="20488" name="Text Box 8"/>
          <p:cNvSpPr txBox="1">
            <a:spLocks noChangeArrowheads="1"/>
          </p:cNvSpPr>
          <p:nvPr/>
        </p:nvSpPr>
        <p:spPr bwMode="auto">
          <a:xfrm>
            <a:off x="7086600" y="4114801"/>
            <a:ext cx="26670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i="1">
                <a:latin typeface="Times New Roman" panose="02020603050405020304" pitchFamily="18" charset="0"/>
              </a:rPr>
              <a:t>“I try to dominate the group.”</a:t>
            </a:r>
          </a:p>
        </p:txBody>
      </p:sp>
      <p:sp>
        <p:nvSpPr>
          <p:cNvPr id="20489" name="Text Box 9"/>
          <p:cNvSpPr txBox="1">
            <a:spLocks noChangeArrowheads="1"/>
          </p:cNvSpPr>
          <p:nvPr/>
        </p:nvSpPr>
        <p:spPr bwMode="auto">
          <a:xfrm>
            <a:off x="4724400" y="5486400"/>
            <a:ext cx="2438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a:latin typeface="Times New Roman" panose="02020603050405020304" pitchFamily="18" charset="0"/>
              </a:rPr>
              <a:t>Abdicrat</a:t>
            </a:r>
          </a:p>
        </p:txBody>
      </p:sp>
      <p:sp>
        <p:nvSpPr>
          <p:cNvPr id="20490" name="Text Box 10"/>
          <p:cNvSpPr txBox="1">
            <a:spLocks noChangeArrowheads="1"/>
          </p:cNvSpPr>
          <p:nvPr/>
        </p:nvSpPr>
        <p:spPr bwMode="auto">
          <a:xfrm>
            <a:off x="7315200" y="5486400"/>
            <a:ext cx="1981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a:latin typeface="Times New Roman" panose="02020603050405020304" pitchFamily="18" charset="0"/>
              </a:rPr>
              <a:t>Autocrat</a:t>
            </a:r>
          </a:p>
        </p:txBody>
      </p:sp>
      <p:sp>
        <p:nvSpPr>
          <p:cNvPr id="20491" name="Line 11"/>
          <p:cNvSpPr>
            <a:spLocks noChangeShapeType="1"/>
          </p:cNvSpPr>
          <p:nvPr/>
        </p:nvSpPr>
        <p:spPr bwMode="auto">
          <a:xfrm flipH="1">
            <a:off x="4038600" y="2057400"/>
            <a:ext cx="1371600" cy="685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92" name="Line 12"/>
          <p:cNvSpPr>
            <a:spLocks noChangeShapeType="1"/>
          </p:cNvSpPr>
          <p:nvPr/>
        </p:nvSpPr>
        <p:spPr bwMode="auto">
          <a:xfrm>
            <a:off x="6019800" y="1981200"/>
            <a:ext cx="1066800" cy="7620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93" name="Line 13"/>
          <p:cNvSpPr>
            <a:spLocks noChangeShapeType="1"/>
          </p:cNvSpPr>
          <p:nvPr/>
        </p:nvSpPr>
        <p:spPr bwMode="auto">
          <a:xfrm>
            <a:off x="3581400" y="3429000"/>
            <a:ext cx="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94" name="Line 14"/>
          <p:cNvSpPr>
            <a:spLocks noChangeShapeType="1"/>
          </p:cNvSpPr>
          <p:nvPr/>
        </p:nvSpPr>
        <p:spPr bwMode="auto">
          <a:xfrm flipH="1">
            <a:off x="5943600" y="3657600"/>
            <a:ext cx="1143000" cy="533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95" name="Line 15"/>
          <p:cNvSpPr>
            <a:spLocks noChangeShapeType="1"/>
          </p:cNvSpPr>
          <p:nvPr/>
        </p:nvSpPr>
        <p:spPr bwMode="auto">
          <a:xfrm>
            <a:off x="7543800" y="3657600"/>
            <a:ext cx="1143000" cy="533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96" name="Line 16"/>
          <p:cNvSpPr>
            <a:spLocks noChangeShapeType="1"/>
          </p:cNvSpPr>
          <p:nvPr/>
        </p:nvSpPr>
        <p:spPr bwMode="auto">
          <a:xfrm>
            <a:off x="5943600" y="4953000"/>
            <a:ext cx="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0497" name="Line 17"/>
          <p:cNvSpPr>
            <a:spLocks noChangeShapeType="1"/>
          </p:cNvSpPr>
          <p:nvPr/>
        </p:nvSpPr>
        <p:spPr bwMode="auto">
          <a:xfrm>
            <a:off x="8382000" y="4876800"/>
            <a:ext cx="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7391431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94" name="Rectangle 19"/>
          <p:cNvSpPr>
            <a:spLocks noGrp="1" noChangeArrowheads="1"/>
          </p:cNvSpPr>
          <p:nvPr>
            <p:ph type="title"/>
          </p:nvPr>
        </p:nvSpPr>
        <p:spPr>
          <a:xfrm>
            <a:off x="1981200" y="685800"/>
            <a:ext cx="8229600" cy="731838"/>
          </a:xfrm>
        </p:spPr>
        <p:txBody>
          <a:bodyPr>
            <a:normAutofit fontScale="90000"/>
          </a:bodyPr>
          <a:lstStyle/>
          <a:p>
            <a:r>
              <a:rPr lang="en-US" altLang="en-US" sz="5400"/>
              <a:t>Affection Needs </a:t>
            </a:r>
          </a:p>
        </p:txBody>
      </p:sp>
      <p:sp>
        <p:nvSpPr>
          <p:cNvPr id="2457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sp>
        <p:nvSpPr>
          <p:cNvPr id="24579" name="Text Box 3"/>
          <p:cNvSpPr txBox="1">
            <a:spLocks noChangeArrowheads="1"/>
          </p:cNvSpPr>
          <p:nvPr/>
        </p:nvSpPr>
        <p:spPr bwMode="auto">
          <a:xfrm>
            <a:off x="3429000" y="1371600"/>
            <a:ext cx="5181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i="1" dirty="0">
                <a:latin typeface="Times New Roman" panose="02020603050405020304" pitchFamily="18" charset="0"/>
              </a:rPr>
              <a:t>“I need to feel that others like me.”</a:t>
            </a:r>
          </a:p>
        </p:txBody>
      </p:sp>
      <p:sp>
        <p:nvSpPr>
          <p:cNvPr id="24580" name="Text Box 4"/>
          <p:cNvSpPr txBox="1">
            <a:spLocks noChangeArrowheads="1"/>
          </p:cNvSpPr>
          <p:nvPr/>
        </p:nvSpPr>
        <p:spPr bwMode="auto">
          <a:xfrm>
            <a:off x="2438400" y="2514600"/>
            <a:ext cx="3200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i="1" dirty="0">
                <a:latin typeface="Times New Roman" panose="02020603050405020304" pitchFamily="18" charset="0"/>
              </a:rPr>
              <a:t>“I feel that others like me and if they don’t, that’s OK.”</a:t>
            </a:r>
          </a:p>
        </p:txBody>
      </p:sp>
      <p:sp>
        <p:nvSpPr>
          <p:cNvPr id="24581" name="Text Box 5"/>
          <p:cNvSpPr txBox="1">
            <a:spLocks noChangeArrowheads="1"/>
          </p:cNvSpPr>
          <p:nvPr/>
        </p:nvSpPr>
        <p:spPr bwMode="auto">
          <a:xfrm>
            <a:off x="2667000" y="4587876"/>
            <a:ext cx="18288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dirty="0">
                <a:latin typeface="Times New Roman" panose="02020603050405020304" pitchFamily="18" charset="0"/>
              </a:rPr>
              <a:t>Personal Member</a:t>
            </a:r>
          </a:p>
        </p:txBody>
      </p:sp>
      <p:sp>
        <p:nvSpPr>
          <p:cNvPr id="24582" name="Text Box 6"/>
          <p:cNvSpPr txBox="1">
            <a:spLocks noChangeArrowheads="1"/>
          </p:cNvSpPr>
          <p:nvPr/>
        </p:nvSpPr>
        <p:spPr bwMode="auto">
          <a:xfrm>
            <a:off x="5943600" y="2514601"/>
            <a:ext cx="29718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i="1">
                <a:latin typeface="Times New Roman" panose="02020603050405020304" pitchFamily="18" charset="0"/>
              </a:rPr>
              <a:t>“I’m not sure that others like me.”</a:t>
            </a:r>
          </a:p>
        </p:txBody>
      </p:sp>
      <p:sp>
        <p:nvSpPr>
          <p:cNvPr id="24583" name="Text Box 7"/>
          <p:cNvSpPr txBox="1">
            <a:spLocks noChangeArrowheads="1"/>
          </p:cNvSpPr>
          <p:nvPr/>
        </p:nvSpPr>
        <p:spPr bwMode="auto">
          <a:xfrm>
            <a:off x="4343400" y="3870326"/>
            <a:ext cx="3200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400" i="1">
                <a:latin typeface="Times New Roman" panose="02020603050405020304" pitchFamily="18" charset="0"/>
              </a:rPr>
              <a:t>“I avoid friendships with other members.”</a:t>
            </a:r>
          </a:p>
        </p:txBody>
      </p:sp>
      <p:sp>
        <p:nvSpPr>
          <p:cNvPr id="24584" name="Text Box 8"/>
          <p:cNvSpPr txBox="1">
            <a:spLocks noChangeArrowheads="1"/>
          </p:cNvSpPr>
          <p:nvPr/>
        </p:nvSpPr>
        <p:spPr bwMode="auto">
          <a:xfrm>
            <a:off x="7239000" y="3733800"/>
            <a:ext cx="2590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lang="en-US" altLang="en-US" sz="2400" i="1">
                <a:latin typeface="Times New Roman" panose="02020603050405020304" pitchFamily="18" charset="0"/>
              </a:rPr>
              <a:t>“I confide in and try to become very close with others.”</a:t>
            </a:r>
          </a:p>
        </p:txBody>
      </p:sp>
      <p:sp>
        <p:nvSpPr>
          <p:cNvPr id="24585" name="Text Box 9"/>
          <p:cNvSpPr txBox="1">
            <a:spLocks noChangeArrowheads="1"/>
          </p:cNvSpPr>
          <p:nvPr/>
        </p:nvSpPr>
        <p:spPr bwMode="auto">
          <a:xfrm>
            <a:off x="4495800" y="5364164"/>
            <a:ext cx="24384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dirty="0" err="1">
                <a:latin typeface="Times New Roman" panose="02020603050405020304" pitchFamily="18" charset="0"/>
              </a:rPr>
              <a:t>Underpersonal</a:t>
            </a:r>
            <a:r>
              <a:rPr lang="en-US" altLang="en-US" sz="2400" dirty="0">
                <a:latin typeface="Times New Roman" panose="02020603050405020304" pitchFamily="18" charset="0"/>
              </a:rPr>
              <a:t> Member</a:t>
            </a:r>
          </a:p>
        </p:txBody>
      </p:sp>
      <p:sp>
        <p:nvSpPr>
          <p:cNvPr id="24586" name="Text Box 10"/>
          <p:cNvSpPr txBox="1">
            <a:spLocks noChangeArrowheads="1"/>
          </p:cNvSpPr>
          <p:nvPr/>
        </p:nvSpPr>
        <p:spPr bwMode="auto">
          <a:xfrm>
            <a:off x="7543800" y="5418139"/>
            <a:ext cx="22860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50000"/>
              </a:spcBef>
              <a:buFontTx/>
              <a:buNone/>
            </a:pPr>
            <a:r>
              <a:rPr lang="en-US" altLang="en-US" sz="2400">
                <a:latin typeface="Times New Roman" panose="02020603050405020304" pitchFamily="18" charset="0"/>
              </a:rPr>
              <a:t>Overpersonal Member</a:t>
            </a:r>
          </a:p>
        </p:txBody>
      </p:sp>
      <p:sp>
        <p:nvSpPr>
          <p:cNvPr id="24587" name="Line 11"/>
          <p:cNvSpPr>
            <a:spLocks noChangeShapeType="1"/>
          </p:cNvSpPr>
          <p:nvPr/>
        </p:nvSpPr>
        <p:spPr bwMode="auto">
          <a:xfrm flipH="1">
            <a:off x="4191000" y="1828800"/>
            <a:ext cx="99060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88" name="Line 12"/>
          <p:cNvSpPr>
            <a:spLocks noChangeShapeType="1"/>
          </p:cNvSpPr>
          <p:nvPr/>
        </p:nvSpPr>
        <p:spPr bwMode="auto">
          <a:xfrm>
            <a:off x="6248400" y="1828800"/>
            <a:ext cx="838200" cy="6858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89" name="Line 13"/>
          <p:cNvSpPr>
            <a:spLocks noChangeShapeType="1"/>
          </p:cNvSpPr>
          <p:nvPr/>
        </p:nvSpPr>
        <p:spPr bwMode="auto">
          <a:xfrm>
            <a:off x="3733800" y="3810000"/>
            <a:ext cx="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90" name="Line 14"/>
          <p:cNvSpPr>
            <a:spLocks noChangeShapeType="1"/>
          </p:cNvSpPr>
          <p:nvPr/>
        </p:nvSpPr>
        <p:spPr bwMode="auto">
          <a:xfrm flipH="1">
            <a:off x="6248400" y="3317875"/>
            <a:ext cx="838200" cy="5334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91" name="Line 15"/>
          <p:cNvSpPr>
            <a:spLocks noChangeShapeType="1"/>
          </p:cNvSpPr>
          <p:nvPr/>
        </p:nvSpPr>
        <p:spPr bwMode="auto">
          <a:xfrm>
            <a:off x="7239000" y="3317876"/>
            <a:ext cx="990600" cy="49212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92" name="Line 16"/>
          <p:cNvSpPr>
            <a:spLocks noChangeShapeType="1"/>
          </p:cNvSpPr>
          <p:nvPr/>
        </p:nvSpPr>
        <p:spPr bwMode="auto">
          <a:xfrm>
            <a:off x="5638800" y="4692650"/>
            <a:ext cx="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593" name="Line 17"/>
          <p:cNvSpPr>
            <a:spLocks noChangeShapeType="1"/>
          </p:cNvSpPr>
          <p:nvPr/>
        </p:nvSpPr>
        <p:spPr bwMode="auto">
          <a:xfrm>
            <a:off x="8458200" y="4933950"/>
            <a:ext cx="0" cy="60960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781723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2057400" y="-39688"/>
            <a:ext cx="8610600" cy="1143001"/>
          </a:xfrm>
        </p:spPr>
        <p:txBody>
          <a:bodyPr>
            <a:normAutofit/>
          </a:bodyPr>
          <a:lstStyle/>
          <a:p>
            <a:r>
              <a:rPr lang="en-US" altLang="en-US"/>
              <a:t>What are their interpersonal needs?</a:t>
            </a:r>
          </a:p>
        </p:txBody>
      </p:sp>
      <p:sp>
        <p:nvSpPr>
          <p:cNvPr id="27651"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pic>
        <p:nvPicPr>
          <p:cNvPr id="27652"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12115" y="2220915"/>
            <a:ext cx="6203950" cy="413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562100" y="1077914"/>
            <a:ext cx="4762500" cy="1385887"/>
          </a:xfrm>
          <a:prstGeom prst="rect">
            <a:avLst/>
          </a:prstGeom>
        </p:spPr>
        <p:txBody>
          <a:bodyPr>
            <a:spAutoFit/>
          </a:bodyPr>
          <a:lstStyle/>
          <a:p>
            <a:pPr marL="457200" indent="-457200">
              <a:buFont typeface="Arial" charset="0"/>
              <a:buChar char="•"/>
              <a:defRPr/>
            </a:pPr>
            <a:r>
              <a:rPr lang="en-US" altLang="x-none" sz="2800" dirty="0">
                <a:solidFill>
                  <a:schemeClr val="accent6">
                    <a:lumMod val="75000"/>
                  </a:schemeClr>
                </a:solidFill>
                <a:latin typeface="Arial" charset="0"/>
              </a:rPr>
              <a:t>Need for INCLUSION </a:t>
            </a:r>
          </a:p>
          <a:p>
            <a:pPr marL="457200" indent="-457200">
              <a:buFont typeface="Arial" charset="0"/>
              <a:buChar char="•"/>
              <a:defRPr/>
            </a:pPr>
            <a:r>
              <a:rPr lang="en-US" altLang="x-none" sz="2800" dirty="0">
                <a:solidFill>
                  <a:schemeClr val="accent6">
                    <a:lumMod val="75000"/>
                  </a:schemeClr>
                </a:solidFill>
                <a:latin typeface="Arial" charset="0"/>
              </a:rPr>
              <a:t>Need for CONTROL </a:t>
            </a:r>
          </a:p>
          <a:p>
            <a:pPr marL="457200" indent="-457200">
              <a:buFont typeface="Arial" charset="0"/>
              <a:buChar char="•"/>
              <a:defRPr/>
            </a:pPr>
            <a:r>
              <a:rPr lang="en-US" altLang="x-none" sz="2800" dirty="0">
                <a:solidFill>
                  <a:schemeClr val="accent6">
                    <a:lumMod val="75000"/>
                  </a:schemeClr>
                </a:solidFill>
                <a:latin typeface="Arial" charset="0"/>
              </a:rPr>
              <a:t>Need for AFFECTION </a:t>
            </a:r>
          </a:p>
        </p:txBody>
      </p:sp>
    </p:spTree>
    <p:extLst>
      <p:ext uri="{BB962C8B-B14F-4D97-AF65-F5344CB8AC3E}">
        <p14:creationId xmlns:p14="http://schemas.microsoft.com/office/powerpoint/2010/main" val="29025967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a:xfrm>
            <a:off x="2057400" y="0"/>
            <a:ext cx="8229600" cy="1143000"/>
          </a:xfrm>
        </p:spPr>
        <p:txBody>
          <a:bodyPr/>
          <a:lstStyle/>
          <a:p>
            <a:r>
              <a:rPr lang="en-US" altLang="en-US"/>
              <a:t>In group – choose ONE-  30’  </a:t>
            </a:r>
          </a:p>
        </p:txBody>
      </p:sp>
      <p:sp>
        <p:nvSpPr>
          <p:cNvPr id="28675" name="Content Placeholder 2"/>
          <p:cNvSpPr>
            <a:spLocks noGrp="1"/>
          </p:cNvSpPr>
          <p:nvPr>
            <p:ph idx="1"/>
          </p:nvPr>
        </p:nvSpPr>
        <p:spPr>
          <a:xfrm>
            <a:off x="876300" y="1143000"/>
            <a:ext cx="10591800" cy="5184775"/>
          </a:xfrm>
        </p:spPr>
        <p:txBody>
          <a:bodyPr/>
          <a:lstStyle/>
          <a:p>
            <a:pPr marL="514350" indent="-514350">
              <a:buFont typeface="Calibri" panose="020F0502020204030204" pitchFamily="34" charset="0"/>
              <a:buAutoNum type="arabicPeriod"/>
            </a:pPr>
            <a:r>
              <a:rPr lang="en-US" altLang="en-US" dirty="0"/>
              <a:t>Discuss the interpersonal needs (according to </a:t>
            </a:r>
            <a:r>
              <a:rPr lang="en-US" altLang="en-US" dirty="0" err="1"/>
              <a:t>Schutz</a:t>
            </a:r>
            <a:r>
              <a:rPr lang="en-US" altLang="en-US" dirty="0"/>
              <a:t>) of the characters in the movie. Post on LMS a picture of your chosen movie and explain the characters’ needs in 100 words.</a:t>
            </a:r>
          </a:p>
          <a:p>
            <a:pPr marL="514350" indent="-514350">
              <a:buFont typeface="Calibri" panose="020F0502020204030204" pitchFamily="34" charset="0"/>
              <a:buAutoNum type="arabicPeriod"/>
            </a:pPr>
            <a:r>
              <a:rPr lang="en-US" altLang="en-US" dirty="0"/>
              <a:t>Discuss TWO people who have the same actions with different needs according to Maslow’s hierarchy of needs. Post on LMS picture of the chosen products and your discussion in 100 words.</a:t>
            </a:r>
          </a:p>
          <a:p>
            <a:pPr marL="514350" indent="-514350">
              <a:buFont typeface="Calibri" panose="020F0502020204030204" pitchFamily="34" charset="0"/>
              <a:buAutoNum type="arabicPeriod"/>
            </a:pPr>
            <a:endParaRPr lang="en-US" altLang="en-US" dirty="0"/>
          </a:p>
          <a:p>
            <a:pPr marL="514350" indent="-514350">
              <a:buFont typeface="Calibri" panose="020F0502020204030204" pitchFamily="34" charset="0"/>
              <a:buAutoNum type="arabicPeriod"/>
            </a:pPr>
            <a:endParaRPr lang="en-US" altLang="en-US" dirty="0"/>
          </a:p>
          <a:p>
            <a:pPr marL="514350" indent="-514350">
              <a:buFont typeface="Calibri" panose="020F0502020204030204" pitchFamily="34" charset="0"/>
              <a:buAutoNum type="arabicPeriod"/>
            </a:pPr>
            <a:endParaRPr lang="en-US" altLang="en-US" dirty="0"/>
          </a:p>
        </p:txBody>
      </p:sp>
      <p:sp>
        <p:nvSpPr>
          <p:cNvPr id="28676" name="Footer Placeholder 3"/>
          <p:cNvSpPr>
            <a:spLocks noGrp="1"/>
          </p:cNvSpPr>
          <p:nvPr>
            <p:ph type="ftr" sz="quarter" idx="11"/>
          </p:nvPr>
        </p:nvSpPr>
        <p:spPr bwMode="auto">
          <a:xfrm>
            <a:off x="4724400" y="6492876"/>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spTree>
    <p:extLst>
      <p:ext uri="{BB962C8B-B14F-4D97-AF65-F5344CB8AC3E}">
        <p14:creationId xmlns:p14="http://schemas.microsoft.com/office/powerpoint/2010/main" val="1119858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Title 1"/>
          <p:cNvSpPr>
            <a:spLocks noGrp="1"/>
          </p:cNvSpPr>
          <p:nvPr>
            <p:ph type="title"/>
          </p:nvPr>
        </p:nvSpPr>
        <p:spPr>
          <a:xfrm>
            <a:off x="914400" y="660400"/>
            <a:ext cx="7645400" cy="952500"/>
          </a:xfrm>
        </p:spPr>
        <p:txBody>
          <a:bodyPr/>
          <a:lstStyle/>
          <a:p>
            <a:r>
              <a:rPr lang="en-US" altLang="en-US" sz="5400" dirty="0">
                <a:solidFill>
                  <a:srgbClr val="C00000"/>
                </a:solidFill>
              </a:rPr>
              <a:t>Group Role Categories</a:t>
            </a:r>
          </a:p>
        </p:txBody>
      </p:sp>
      <p:sp>
        <p:nvSpPr>
          <p:cNvPr id="29698"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pic>
        <p:nvPicPr>
          <p:cNvPr id="29700" name="Picture 2" descr="E:\WIG6e_Converted_art\EW503F0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300" y="1612900"/>
            <a:ext cx="8661400" cy="441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77970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Content Placeholder 4"/>
          <p:cNvSpPr>
            <a:spLocks noGrp="1"/>
          </p:cNvSpPr>
          <p:nvPr>
            <p:ph idx="1"/>
          </p:nvPr>
        </p:nvSpPr>
        <p:spPr>
          <a:xfrm>
            <a:off x="1068387" y="1222657"/>
            <a:ext cx="10058400" cy="4023360"/>
          </a:xfrm>
        </p:spPr>
        <p:txBody>
          <a:bodyPr>
            <a:normAutofit/>
          </a:bodyPr>
          <a:lstStyle/>
          <a:p>
            <a:r>
              <a:rPr lang="en-US" altLang="en-US" sz="4800" b="1" dirty="0"/>
              <a:t>3.1 Member needs</a:t>
            </a:r>
          </a:p>
          <a:p>
            <a:r>
              <a:rPr lang="en-US" altLang="en-US" sz="4800" b="1" dirty="0"/>
              <a:t>3.2 Member roles</a:t>
            </a:r>
          </a:p>
          <a:p>
            <a:r>
              <a:rPr lang="en-US" altLang="en-US" sz="4800" b="1" dirty="0"/>
              <a:t>3.3 Member confidence</a:t>
            </a:r>
          </a:p>
          <a:p>
            <a:r>
              <a:rPr lang="en-US" altLang="en-US" sz="4800" b="1" dirty="0"/>
              <a:t>3.4 Member assertiveness</a:t>
            </a:r>
          </a:p>
        </p:txBody>
      </p:sp>
    </p:spTree>
    <p:extLst>
      <p:ext uri="{BB962C8B-B14F-4D97-AF65-F5344CB8AC3E}">
        <p14:creationId xmlns:p14="http://schemas.microsoft.com/office/powerpoint/2010/main" val="334150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a:xfrm>
            <a:off x="812800" y="746125"/>
            <a:ext cx="8229600" cy="838200"/>
          </a:xfrm>
        </p:spPr>
        <p:txBody>
          <a:bodyPr>
            <a:normAutofit/>
          </a:bodyPr>
          <a:lstStyle/>
          <a:p>
            <a:pPr eaLnBrk="1" hangingPunct="1"/>
            <a:r>
              <a:rPr lang="en-US" altLang="en-US" sz="5400" dirty="0">
                <a:solidFill>
                  <a:srgbClr val="0070C0"/>
                </a:solidFill>
              </a:rPr>
              <a:t>Group Task Roles</a:t>
            </a:r>
          </a:p>
        </p:txBody>
      </p:sp>
      <p:sp>
        <p:nvSpPr>
          <p:cNvPr id="30724" name="Rectangle 3"/>
          <p:cNvSpPr>
            <a:spLocks noGrp="1" noChangeArrowheads="1"/>
          </p:cNvSpPr>
          <p:nvPr>
            <p:ph sz="half" idx="1"/>
          </p:nvPr>
        </p:nvSpPr>
        <p:spPr>
          <a:xfrm>
            <a:off x="2514600" y="1905000"/>
            <a:ext cx="3352800" cy="3810000"/>
          </a:xfrm>
        </p:spPr>
        <p:txBody>
          <a:bodyPr/>
          <a:lstStyle/>
          <a:p>
            <a:pPr marL="609600" indent="-609600">
              <a:spcBef>
                <a:spcPct val="0"/>
              </a:spcBef>
              <a:spcAft>
                <a:spcPts val="600"/>
              </a:spcAft>
              <a:buFontTx/>
              <a:buAutoNum type="arabicPeriod"/>
            </a:pPr>
            <a:r>
              <a:rPr lang="en-US" altLang="en-US" dirty="0"/>
              <a:t>Initiator</a:t>
            </a:r>
          </a:p>
          <a:p>
            <a:pPr marL="609600" indent="-609600">
              <a:spcBef>
                <a:spcPct val="0"/>
              </a:spcBef>
              <a:spcAft>
                <a:spcPts val="600"/>
              </a:spcAft>
              <a:buFontTx/>
              <a:buAutoNum type="arabicPeriod"/>
            </a:pPr>
            <a:r>
              <a:rPr lang="en-US" altLang="en-US" dirty="0"/>
              <a:t>Information Seeker</a:t>
            </a:r>
          </a:p>
          <a:p>
            <a:pPr marL="609600" indent="-609600">
              <a:spcBef>
                <a:spcPct val="0"/>
              </a:spcBef>
              <a:spcAft>
                <a:spcPts val="600"/>
              </a:spcAft>
              <a:buFontTx/>
              <a:buAutoNum type="arabicPeriod"/>
            </a:pPr>
            <a:r>
              <a:rPr lang="en-US" altLang="en-US" dirty="0"/>
              <a:t>Coordinator-Chairperson</a:t>
            </a:r>
          </a:p>
          <a:p>
            <a:pPr marL="609600" indent="-609600">
              <a:spcBef>
                <a:spcPct val="0"/>
              </a:spcBef>
              <a:spcAft>
                <a:spcPts val="600"/>
              </a:spcAft>
              <a:buFontTx/>
              <a:buAutoNum type="arabicPeriod"/>
            </a:pPr>
            <a:r>
              <a:rPr lang="en-US" altLang="en-US" dirty="0"/>
              <a:t>Information Giver</a:t>
            </a:r>
          </a:p>
          <a:p>
            <a:pPr marL="609600" indent="-609600">
              <a:spcBef>
                <a:spcPct val="0"/>
              </a:spcBef>
              <a:spcAft>
                <a:spcPts val="600"/>
              </a:spcAft>
              <a:buFontTx/>
              <a:buAutoNum type="arabicPeriod"/>
            </a:pPr>
            <a:r>
              <a:rPr lang="en-US" altLang="en-US" dirty="0"/>
              <a:t>Opinion Seeker</a:t>
            </a:r>
          </a:p>
          <a:p>
            <a:pPr marL="609600" indent="-609600">
              <a:spcBef>
                <a:spcPct val="0"/>
              </a:spcBef>
              <a:spcAft>
                <a:spcPts val="600"/>
              </a:spcAft>
              <a:buFontTx/>
              <a:buAutoNum type="arabicPeriod"/>
            </a:pPr>
            <a:r>
              <a:rPr lang="en-US" altLang="en-US" dirty="0"/>
              <a:t>Opinion Giver</a:t>
            </a:r>
          </a:p>
          <a:p>
            <a:pPr marL="609600" indent="-609600">
              <a:buFontTx/>
              <a:buAutoNum type="arabicPeriod"/>
            </a:pPr>
            <a:endParaRPr lang="en-US" altLang="en-US" sz="3200" dirty="0"/>
          </a:p>
        </p:txBody>
      </p:sp>
      <p:sp>
        <p:nvSpPr>
          <p:cNvPr id="30725" name="Rectangle 4"/>
          <p:cNvSpPr>
            <a:spLocks noGrp="1" noChangeArrowheads="1"/>
          </p:cNvSpPr>
          <p:nvPr>
            <p:ph sz="half" idx="2"/>
          </p:nvPr>
        </p:nvSpPr>
        <p:spPr>
          <a:xfrm>
            <a:off x="6019800" y="1905000"/>
            <a:ext cx="3733800" cy="4114800"/>
          </a:xfrm>
        </p:spPr>
        <p:txBody>
          <a:bodyPr/>
          <a:lstStyle/>
          <a:p>
            <a:pPr marL="533400" indent="-533400">
              <a:spcBef>
                <a:spcPct val="0"/>
              </a:spcBef>
              <a:spcAft>
                <a:spcPts val="600"/>
              </a:spcAft>
              <a:buFont typeface="Arial" panose="020B0604020202020204" pitchFamily="34" charset="0"/>
              <a:buAutoNum type="arabicPeriod" startAt="7"/>
            </a:pPr>
            <a:r>
              <a:rPr lang="en-US" altLang="en-US"/>
              <a:t>Clarifier-Summarizer</a:t>
            </a:r>
          </a:p>
          <a:p>
            <a:pPr marL="533400" indent="-533400">
              <a:spcBef>
                <a:spcPct val="0"/>
              </a:spcBef>
              <a:spcAft>
                <a:spcPts val="600"/>
              </a:spcAft>
              <a:buFont typeface="Arial" panose="020B0604020202020204" pitchFamily="34" charset="0"/>
              <a:buAutoNum type="arabicPeriod" startAt="7"/>
            </a:pPr>
            <a:r>
              <a:rPr lang="en-US" altLang="en-US"/>
              <a:t>Implementer-Completer</a:t>
            </a:r>
          </a:p>
          <a:p>
            <a:pPr marL="533400" indent="-533400">
              <a:spcBef>
                <a:spcPct val="0"/>
              </a:spcBef>
              <a:spcAft>
                <a:spcPts val="600"/>
              </a:spcAft>
              <a:buNone/>
            </a:pPr>
            <a:r>
              <a:rPr lang="en-US" altLang="en-US"/>
              <a:t>9.	Evaluator-Critic</a:t>
            </a:r>
          </a:p>
          <a:p>
            <a:pPr marL="533400" indent="-533400">
              <a:spcBef>
                <a:spcPct val="0"/>
              </a:spcBef>
              <a:spcAft>
                <a:spcPts val="600"/>
              </a:spcAft>
              <a:buNone/>
            </a:pPr>
            <a:r>
              <a:rPr lang="en-US" altLang="en-US"/>
              <a:t>10.	Energizer</a:t>
            </a:r>
          </a:p>
          <a:p>
            <a:pPr marL="533400" indent="-533400">
              <a:spcBef>
                <a:spcPct val="0"/>
              </a:spcBef>
              <a:spcAft>
                <a:spcPts val="600"/>
              </a:spcAft>
              <a:buNone/>
            </a:pPr>
            <a:r>
              <a:rPr lang="en-US" altLang="en-US"/>
              <a:t>11.	Procedural Technician</a:t>
            </a:r>
          </a:p>
          <a:p>
            <a:pPr marL="533400" indent="-533400">
              <a:spcBef>
                <a:spcPct val="0"/>
              </a:spcBef>
              <a:spcAft>
                <a:spcPts val="600"/>
              </a:spcAft>
              <a:buNone/>
            </a:pPr>
            <a:r>
              <a:rPr lang="en-US" altLang="en-US"/>
              <a:t>12.Recorder-Secretary</a:t>
            </a:r>
          </a:p>
        </p:txBody>
      </p:sp>
      <p:sp>
        <p:nvSpPr>
          <p:cNvPr id="30722" name="Footer Placeholder 3"/>
          <p:cNvSpPr>
            <a:spLocks noGrp="1"/>
          </p:cNvSpPr>
          <p:nvPr>
            <p:ph type="ftr" sz="quarter" idx="11"/>
          </p:nvPr>
        </p:nvSpPr>
        <p:spPr bwMode="auto">
          <a:xfrm>
            <a:off x="4648200" y="6356351"/>
            <a:ext cx="289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spTree>
    <p:extLst>
      <p:ext uri="{BB962C8B-B14F-4D97-AF65-F5344CB8AC3E}">
        <p14:creationId xmlns:p14="http://schemas.microsoft.com/office/powerpoint/2010/main" val="14555128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9" name="Rectangle 6"/>
          <p:cNvSpPr>
            <a:spLocks noGrp="1" noChangeArrowheads="1"/>
          </p:cNvSpPr>
          <p:nvPr>
            <p:ph type="title"/>
          </p:nvPr>
        </p:nvSpPr>
        <p:spPr>
          <a:xfrm>
            <a:off x="850900" y="749300"/>
            <a:ext cx="8229600" cy="990600"/>
          </a:xfrm>
        </p:spPr>
        <p:txBody>
          <a:bodyPr/>
          <a:lstStyle/>
          <a:p>
            <a:pPr eaLnBrk="1" hangingPunct="1"/>
            <a:r>
              <a:rPr lang="en-US" altLang="en-US" sz="5400" dirty="0">
                <a:solidFill>
                  <a:srgbClr val="0070C0"/>
                </a:solidFill>
              </a:rPr>
              <a:t>Group Maintenance Roles</a:t>
            </a:r>
          </a:p>
        </p:txBody>
      </p:sp>
      <p:sp>
        <p:nvSpPr>
          <p:cNvPr id="31750" name="Rectangle 7"/>
          <p:cNvSpPr>
            <a:spLocks noGrp="1" noChangeArrowheads="1"/>
          </p:cNvSpPr>
          <p:nvPr>
            <p:ph idx="1"/>
          </p:nvPr>
        </p:nvSpPr>
        <p:spPr>
          <a:xfrm>
            <a:off x="3429000" y="1752600"/>
            <a:ext cx="5334000" cy="4343400"/>
          </a:xfrm>
        </p:spPr>
        <p:txBody>
          <a:bodyPr/>
          <a:lstStyle/>
          <a:p>
            <a:pPr marL="609600" indent="-609600">
              <a:buFontTx/>
              <a:buAutoNum type="arabicPeriod"/>
            </a:pPr>
            <a:r>
              <a:rPr lang="en-US" altLang="en-US"/>
              <a:t>Encourager-Supporter</a:t>
            </a:r>
          </a:p>
          <a:p>
            <a:pPr marL="609600" indent="-609600">
              <a:buFontTx/>
              <a:buAutoNum type="arabicPeriod"/>
            </a:pPr>
            <a:r>
              <a:rPr lang="en-US" altLang="en-US"/>
              <a:t>Harmonizer</a:t>
            </a:r>
          </a:p>
          <a:p>
            <a:pPr marL="609600" indent="-609600">
              <a:buFontTx/>
              <a:buAutoNum type="arabicPeriod"/>
            </a:pPr>
            <a:r>
              <a:rPr lang="en-US" altLang="en-US"/>
              <a:t>Compromiser</a:t>
            </a:r>
          </a:p>
          <a:p>
            <a:pPr marL="609600" indent="-609600">
              <a:buFontTx/>
              <a:buAutoNum type="arabicPeriod"/>
            </a:pPr>
            <a:r>
              <a:rPr lang="en-US" altLang="en-US"/>
              <a:t>Tension Releaser</a:t>
            </a:r>
          </a:p>
          <a:p>
            <a:pPr marL="609600" indent="-609600">
              <a:buFontTx/>
              <a:buAutoNum type="arabicPeriod"/>
            </a:pPr>
            <a:r>
              <a:rPr lang="en-US" altLang="en-US"/>
              <a:t>Gatekeeper</a:t>
            </a:r>
          </a:p>
          <a:p>
            <a:pPr marL="609600" indent="-609600">
              <a:buFontTx/>
              <a:buAutoNum type="arabicPeriod"/>
            </a:pPr>
            <a:r>
              <a:rPr lang="en-US" altLang="en-US"/>
              <a:t>Observer-Interpreter</a:t>
            </a:r>
          </a:p>
          <a:p>
            <a:pPr marL="609600" indent="-609600">
              <a:buFontTx/>
              <a:buAutoNum type="arabicPeriod"/>
            </a:pPr>
            <a:r>
              <a:rPr lang="en-US" altLang="en-US"/>
              <a:t>Teamworker-Follower</a:t>
            </a:r>
          </a:p>
          <a:p>
            <a:pPr marL="609600" indent="-609600"/>
            <a:endParaRPr lang="en-US" altLang="en-US"/>
          </a:p>
        </p:txBody>
      </p:sp>
      <p:sp>
        <p:nvSpPr>
          <p:cNvPr id="31746" name="Footer Placeholder 3"/>
          <p:cNvSpPr>
            <a:spLocks noGrp="1"/>
          </p:cNvSpPr>
          <p:nvPr>
            <p:ph type="ftr" sz="quarter" idx="11"/>
          </p:nvPr>
        </p:nvSpPr>
        <p:spPr bwMode="auto">
          <a:xfrm>
            <a:off x="2616099" y="6324600"/>
            <a:ext cx="5901459" cy="2743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dirty="0">
                <a:latin typeface="Arial" panose="020B0604020202020204" pitchFamily="34" charset="0"/>
              </a:rPr>
              <a:t>©2010, 2007, 2003 Pearson Education, Inc.</a:t>
            </a:r>
          </a:p>
        </p:txBody>
      </p:sp>
      <p:sp>
        <p:nvSpPr>
          <p:cNvPr id="31747" name="Rectangle 2"/>
          <p:cNvSpPr>
            <a:spLocks noChangeArrowheads="1"/>
          </p:cNvSpPr>
          <p:nvPr/>
        </p:nvSpPr>
        <p:spPr bwMode="auto">
          <a:xfrm>
            <a:off x="2209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vi-VN" altLang="en-US" sz="4400">
              <a:solidFill>
                <a:schemeClr val="tx2"/>
              </a:solidFill>
              <a:latin typeface="Times New Roman" panose="02020603050405020304" pitchFamily="18" charset="0"/>
            </a:endParaRPr>
          </a:p>
        </p:txBody>
      </p:sp>
      <p:sp>
        <p:nvSpPr>
          <p:cNvPr id="31748" name="Rectangle 3"/>
          <p:cNvSpPr>
            <a:spLocks noChangeArrowheads="1"/>
          </p:cNvSpPr>
          <p:nvPr/>
        </p:nvSpPr>
        <p:spPr bwMode="auto">
          <a:xfrm>
            <a:off x="2209800" y="1981200"/>
            <a:ext cx="65532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buFontTx/>
              <a:buAutoNum type="arabicPeriod"/>
            </a:pPr>
            <a:endParaRPr lang="vi-VN" altLang="en-US">
              <a:latin typeface="Times New Roman" panose="02020603050405020304" pitchFamily="18" charset="0"/>
            </a:endParaRPr>
          </a:p>
        </p:txBody>
      </p:sp>
    </p:spTree>
    <p:extLst>
      <p:ext uri="{BB962C8B-B14F-4D97-AF65-F5344CB8AC3E}">
        <p14:creationId xmlns:p14="http://schemas.microsoft.com/office/powerpoint/2010/main" val="2945884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a:xfrm>
            <a:off x="820928" y="382016"/>
            <a:ext cx="9720072" cy="1499616"/>
          </a:xfrm>
        </p:spPr>
        <p:txBody>
          <a:bodyPr/>
          <a:lstStyle/>
          <a:p>
            <a:r>
              <a:rPr lang="en-US" altLang="en-US" dirty="0"/>
              <a:t>Interpreter </a:t>
            </a:r>
          </a:p>
        </p:txBody>
      </p:sp>
      <p:sp>
        <p:nvSpPr>
          <p:cNvPr id="3" name="Content Placeholder 2"/>
          <p:cNvSpPr>
            <a:spLocks noGrp="1"/>
          </p:cNvSpPr>
          <p:nvPr>
            <p:ph idx="1"/>
          </p:nvPr>
        </p:nvSpPr>
        <p:spPr>
          <a:xfrm>
            <a:off x="1981200" y="1600200"/>
            <a:ext cx="8229600" cy="5410200"/>
          </a:xfrm>
        </p:spPr>
        <p:txBody>
          <a:bodyPr>
            <a:normAutofit fontScale="85000" lnSpcReduction="20000"/>
          </a:bodyPr>
          <a:lstStyle/>
          <a:p>
            <a:pPr marL="514350" indent="-514350">
              <a:buFont typeface="+mj-lt"/>
              <a:buAutoNum type="arabicPeriod"/>
              <a:defRPr/>
            </a:pPr>
            <a:r>
              <a:rPr lang="en-US" dirty="0"/>
              <a:t>I don</a:t>
            </a:r>
            <a:r>
              <a:rPr lang="uk-UA" dirty="0"/>
              <a:t>’</a:t>
            </a:r>
            <a:r>
              <a:rPr lang="en-US" dirty="0"/>
              <a:t>t like your presentation =&gt; your presentation is good but it could be better if you improve </a:t>
            </a:r>
            <a:r>
              <a:rPr lang="is-IS" dirty="0"/>
              <a:t>pronunciation </a:t>
            </a:r>
            <a:r>
              <a:rPr lang="en-US" dirty="0"/>
              <a:t>or adjust some</a:t>
            </a:r>
            <a:r>
              <a:rPr lang="is-IS" dirty="0"/>
              <a:t>…</a:t>
            </a:r>
            <a:r>
              <a:rPr lang="en-US" dirty="0"/>
              <a:t>/ u should explain more/ may consider/ how about more </a:t>
            </a:r>
            <a:r>
              <a:rPr lang="is-IS" dirty="0"/>
              <a:t>… A B</a:t>
            </a:r>
            <a:endParaRPr lang="en-US" dirty="0"/>
          </a:p>
          <a:p>
            <a:pPr marL="514350" indent="-514350">
              <a:buFont typeface="+mj-lt"/>
              <a:buAutoNum type="arabicPeriod"/>
              <a:defRPr/>
            </a:pPr>
            <a:r>
              <a:rPr lang="en-US" dirty="0"/>
              <a:t>Why don</a:t>
            </a:r>
            <a:r>
              <a:rPr lang="uk-UA" dirty="0"/>
              <a:t>’</a:t>
            </a:r>
            <a:r>
              <a:rPr lang="en-US" dirty="0"/>
              <a:t>t you say anything? =&gt; how do u </a:t>
            </a:r>
            <a:r>
              <a:rPr lang="en-US" dirty="0" err="1"/>
              <a:t>thik</a:t>
            </a:r>
            <a:r>
              <a:rPr lang="en-US" dirty="0"/>
              <a:t> about this </a:t>
            </a:r>
            <a:r>
              <a:rPr lang="is-IS" dirty="0"/>
              <a:t> ABCD? </a:t>
            </a:r>
            <a:r>
              <a:rPr lang="en-US" dirty="0"/>
              <a:t>do u have anything to say? Do u want add </a:t>
            </a:r>
            <a:r>
              <a:rPr lang="en-US" dirty="0" err="1"/>
              <a:t>sth</a:t>
            </a:r>
            <a:r>
              <a:rPr lang="en-US" dirty="0"/>
              <a:t>? I really want to hear your opinions / feel free to express more / I think your idea will be great/ </a:t>
            </a:r>
          </a:p>
          <a:p>
            <a:pPr marL="514350" indent="-514350">
              <a:buFont typeface="+mj-lt"/>
              <a:buAutoNum type="arabicPeriod"/>
              <a:defRPr/>
            </a:pPr>
            <a:endParaRPr lang="en-US" dirty="0"/>
          </a:p>
          <a:p>
            <a:pPr marL="514350" indent="-514350">
              <a:buFont typeface="+mj-lt"/>
              <a:buAutoNum type="arabicPeriod"/>
              <a:defRPr/>
            </a:pPr>
            <a:endParaRPr lang="en-US" dirty="0"/>
          </a:p>
          <a:p>
            <a:pPr marL="514350" indent="-514350">
              <a:buFont typeface="+mj-lt"/>
              <a:buAutoNum type="arabicPeriod"/>
              <a:defRPr/>
            </a:pPr>
            <a:r>
              <a:rPr lang="en-US" dirty="0"/>
              <a:t>Why do you sleep in my class?=&gt; u feel tired? U need to wash your face? Is my teaching boring? U should sleep early! I feel so </a:t>
            </a:r>
            <a:r>
              <a:rPr lang="en-US" dirty="0" err="1"/>
              <a:t>toang</a:t>
            </a:r>
            <a:r>
              <a:rPr lang="en-US" dirty="0"/>
              <a:t>! How many slots left? This will be in the final exam. </a:t>
            </a:r>
          </a:p>
          <a:p>
            <a:pPr marL="514350" indent="-514350">
              <a:buFont typeface="+mj-lt"/>
              <a:buAutoNum type="arabicPeriod"/>
              <a:defRPr/>
            </a:pPr>
            <a:endParaRPr lang="en-US" dirty="0"/>
          </a:p>
          <a:p>
            <a:pPr marL="514350" indent="-514350">
              <a:buFont typeface="+mj-lt"/>
              <a:buAutoNum type="arabicPeriod"/>
              <a:defRPr/>
            </a:pPr>
            <a:endParaRPr lang="en-US" dirty="0"/>
          </a:p>
          <a:p>
            <a:pPr marL="514350" indent="-514350">
              <a:buFont typeface="+mj-lt"/>
              <a:buAutoNum type="arabicPeriod"/>
              <a:defRPr/>
            </a:pPr>
            <a:r>
              <a:rPr lang="en-US" dirty="0"/>
              <a:t>Don’t be lazy.=&gt;</a:t>
            </a:r>
          </a:p>
          <a:p>
            <a:pPr marL="514350" indent="-514350">
              <a:buFont typeface="+mj-lt"/>
              <a:buAutoNum type="arabicPeriod"/>
              <a:defRPr/>
            </a:pPr>
            <a:r>
              <a:rPr lang="en-US" dirty="0"/>
              <a:t>You are late again, huh?=&gt;</a:t>
            </a:r>
          </a:p>
          <a:p>
            <a:pPr marL="514350" indent="-514350">
              <a:buFont typeface="+mj-lt"/>
              <a:buAutoNum type="arabicPeriod"/>
              <a:defRPr/>
            </a:pPr>
            <a:r>
              <a:rPr lang="en-US" dirty="0"/>
              <a:t>Turn down a romantic confession=&gt; </a:t>
            </a:r>
          </a:p>
          <a:p>
            <a:pPr>
              <a:buFont typeface="Arial" charset="0"/>
              <a:buChar char="•"/>
              <a:defRPr/>
            </a:pPr>
            <a:endParaRPr lang="en-US" dirty="0"/>
          </a:p>
        </p:txBody>
      </p:sp>
      <p:sp>
        <p:nvSpPr>
          <p:cNvPr id="3277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spTree>
    <p:extLst>
      <p:ext uri="{BB962C8B-B14F-4D97-AF65-F5344CB8AC3E}">
        <p14:creationId xmlns:p14="http://schemas.microsoft.com/office/powerpoint/2010/main" val="41230383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1026"/>
          <p:cNvSpPr>
            <a:spLocks noGrp="1" noChangeArrowheads="1"/>
          </p:cNvSpPr>
          <p:nvPr>
            <p:ph type="title"/>
          </p:nvPr>
        </p:nvSpPr>
        <p:spPr>
          <a:xfrm>
            <a:off x="825500" y="509588"/>
            <a:ext cx="9220200" cy="1458912"/>
          </a:xfrm>
        </p:spPr>
        <p:txBody>
          <a:bodyPr/>
          <a:lstStyle/>
          <a:p>
            <a:pPr eaLnBrk="1" hangingPunct="1"/>
            <a:r>
              <a:rPr lang="en-US" altLang="en-US" sz="5400" dirty="0"/>
              <a:t>Identify </a:t>
            </a:r>
            <a:r>
              <a:rPr lang="en-US" altLang="en-US" sz="5400" dirty="0" err="1"/>
              <a:t>Bình</a:t>
            </a:r>
            <a:r>
              <a:rPr lang="en-US" altLang="en-US" sz="5400" dirty="0"/>
              <a:t> ’s Role(s)-p.57/58</a:t>
            </a:r>
          </a:p>
        </p:txBody>
      </p:sp>
      <p:sp>
        <p:nvSpPr>
          <p:cNvPr id="2" name="Rectangle 1028"/>
          <p:cNvSpPr>
            <a:spLocks noGrp="1" noChangeArrowheads="1"/>
          </p:cNvSpPr>
          <p:nvPr>
            <p:ph sz="half" idx="1"/>
          </p:nvPr>
        </p:nvSpPr>
        <p:spPr>
          <a:xfrm>
            <a:off x="1676400" y="1752601"/>
            <a:ext cx="4648200" cy="4373563"/>
          </a:xfrm>
        </p:spPr>
        <p:txBody>
          <a:bodyPr>
            <a:normAutofit/>
          </a:bodyPr>
          <a:lstStyle/>
          <a:p>
            <a:pPr marL="91440">
              <a:buNone/>
              <a:defRPr/>
            </a:pPr>
            <a:r>
              <a:rPr lang="en-US" dirty="0" err="1"/>
              <a:t>Bình</a:t>
            </a:r>
            <a:r>
              <a:rPr lang="en-US" dirty="0"/>
              <a:t> expresses his personal opinions and feelings. </a:t>
            </a:r>
          </a:p>
          <a:p>
            <a:pPr marL="91440">
              <a:buNone/>
              <a:defRPr/>
            </a:pPr>
            <a:r>
              <a:rPr lang="en-US" dirty="0" err="1"/>
              <a:t>Bình</a:t>
            </a:r>
            <a:r>
              <a:rPr lang="en-US" dirty="0"/>
              <a:t> summarizes group progress and draws conclusions. </a:t>
            </a:r>
          </a:p>
          <a:p>
            <a:pPr marL="91440">
              <a:buNone/>
              <a:defRPr/>
            </a:pPr>
            <a:r>
              <a:rPr lang="en-US" dirty="0"/>
              <a:t>When </a:t>
            </a:r>
            <a:r>
              <a:rPr lang="en-US" dirty="0" err="1"/>
              <a:t>Thành&amp;Lộc&amp;Phát&amp;Hải</a:t>
            </a:r>
            <a:r>
              <a:rPr lang="en-US" dirty="0"/>
              <a:t> argue, </a:t>
            </a:r>
            <a:r>
              <a:rPr lang="en-US" dirty="0" err="1"/>
              <a:t>Bình</a:t>
            </a:r>
            <a:r>
              <a:rPr lang="en-US" dirty="0"/>
              <a:t> mediates conflict and paraphrases what others say. </a:t>
            </a:r>
          </a:p>
          <a:p>
            <a:pPr eaLnBrk="1" hangingPunct="1">
              <a:buFontTx/>
              <a:buNone/>
              <a:defRPr/>
            </a:pPr>
            <a:endParaRPr lang="en-US" sz="2400" dirty="0"/>
          </a:p>
        </p:txBody>
      </p:sp>
      <p:sp>
        <p:nvSpPr>
          <p:cNvPr id="33797" name="Rectangle 1029"/>
          <p:cNvSpPr>
            <a:spLocks noGrp="1" noChangeArrowheads="1"/>
          </p:cNvSpPr>
          <p:nvPr>
            <p:ph sz="half" idx="2"/>
          </p:nvPr>
        </p:nvSpPr>
        <p:spPr>
          <a:xfrm>
            <a:off x="6710362" y="1600200"/>
            <a:ext cx="6472237" cy="5257800"/>
          </a:xfrm>
        </p:spPr>
        <p:txBody>
          <a:bodyPr>
            <a:normAutofit/>
          </a:bodyPr>
          <a:lstStyle/>
          <a:p>
            <a:pPr eaLnBrk="1" hangingPunct="1">
              <a:lnSpc>
                <a:spcPct val="90000"/>
              </a:lnSpc>
              <a:buFontTx/>
              <a:buNone/>
            </a:pPr>
            <a:r>
              <a:rPr lang="en-US" altLang="en-US" sz="2400" dirty="0"/>
              <a:t>___ Compromiser: offer solution/ suggestions</a:t>
            </a:r>
          </a:p>
          <a:p>
            <a:pPr eaLnBrk="1" hangingPunct="1">
              <a:lnSpc>
                <a:spcPct val="90000"/>
              </a:lnSpc>
              <a:buFontTx/>
              <a:buNone/>
            </a:pPr>
            <a:r>
              <a:rPr lang="en-US" altLang="en-US" sz="2400" dirty="0"/>
              <a:t>___ Gatekeeper: make sure everyone work</a:t>
            </a:r>
          </a:p>
          <a:p>
            <a:pPr eaLnBrk="1" hangingPunct="1">
              <a:lnSpc>
                <a:spcPct val="90000"/>
              </a:lnSpc>
              <a:buFontTx/>
              <a:buNone/>
            </a:pPr>
            <a:r>
              <a:rPr lang="en-US" altLang="en-US" sz="2400" dirty="0"/>
              <a:t>__ Harmonizer</a:t>
            </a:r>
          </a:p>
          <a:p>
            <a:pPr eaLnBrk="1" hangingPunct="1">
              <a:lnSpc>
                <a:spcPct val="90000"/>
              </a:lnSpc>
              <a:buFontTx/>
              <a:buNone/>
            </a:pPr>
            <a:r>
              <a:rPr lang="en-US" altLang="en-US" sz="2400" dirty="0"/>
              <a:t>___ Interpreter</a:t>
            </a:r>
          </a:p>
          <a:p>
            <a:pPr eaLnBrk="1" hangingPunct="1">
              <a:lnSpc>
                <a:spcPct val="90000"/>
              </a:lnSpc>
              <a:buFontTx/>
              <a:buNone/>
            </a:pPr>
            <a:r>
              <a:rPr lang="en-US" altLang="en-US" sz="2400" dirty="0"/>
              <a:t>___ Evaluator            </a:t>
            </a:r>
          </a:p>
          <a:p>
            <a:pPr eaLnBrk="1" hangingPunct="1">
              <a:lnSpc>
                <a:spcPct val="90000"/>
              </a:lnSpc>
              <a:buFontTx/>
              <a:buNone/>
            </a:pPr>
            <a:r>
              <a:rPr lang="en-US" altLang="en-US" sz="2400" dirty="0"/>
              <a:t>___ Clarifier-Summarizer</a:t>
            </a:r>
          </a:p>
          <a:p>
            <a:pPr eaLnBrk="1" hangingPunct="1">
              <a:lnSpc>
                <a:spcPct val="90000"/>
              </a:lnSpc>
              <a:buFontTx/>
              <a:buNone/>
            </a:pPr>
            <a:r>
              <a:rPr lang="en-US" altLang="en-US" sz="2400" dirty="0"/>
              <a:t>___ Energizer</a:t>
            </a:r>
          </a:p>
          <a:p>
            <a:pPr eaLnBrk="1" hangingPunct="1">
              <a:lnSpc>
                <a:spcPct val="90000"/>
              </a:lnSpc>
              <a:buFontTx/>
              <a:buNone/>
            </a:pPr>
            <a:r>
              <a:rPr lang="en-US" altLang="en-US" sz="2400" dirty="0"/>
              <a:t>___ Opinion Giver</a:t>
            </a:r>
          </a:p>
          <a:p>
            <a:pPr eaLnBrk="1" hangingPunct="1">
              <a:lnSpc>
                <a:spcPct val="90000"/>
              </a:lnSpc>
              <a:buFontTx/>
              <a:buNone/>
            </a:pPr>
            <a:r>
              <a:rPr lang="en-US" altLang="en-US" sz="2400" dirty="0"/>
              <a:t>___ Recognition Seeker</a:t>
            </a:r>
          </a:p>
          <a:p>
            <a:pPr eaLnBrk="1" hangingPunct="1">
              <a:lnSpc>
                <a:spcPct val="90000"/>
              </a:lnSpc>
              <a:buFontTx/>
              <a:buNone/>
            </a:pPr>
            <a:r>
              <a:rPr lang="en-US" altLang="en-US" sz="2400" dirty="0"/>
              <a:t>___ Follower</a:t>
            </a:r>
          </a:p>
        </p:txBody>
      </p:sp>
      <p:sp>
        <p:nvSpPr>
          <p:cNvPr id="33794" name="Footer Placeholder 3"/>
          <p:cNvSpPr>
            <a:spLocks noGrp="1"/>
          </p:cNvSpPr>
          <p:nvPr>
            <p:ph type="ftr" sz="quarter" idx="11"/>
          </p:nvPr>
        </p:nvSpPr>
        <p:spPr bwMode="auto">
          <a:xfrm>
            <a:off x="2794000" y="6438900"/>
            <a:ext cx="3365500" cy="269876"/>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dirty="0">
                <a:latin typeface="Arial" panose="020B0604020202020204" pitchFamily="34" charset="0"/>
              </a:rPr>
              <a:t>©2010, 2007, 2003 Pearson Education, Inc.</a:t>
            </a:r>
          </a:p>
        </p:txBody>
      </p:sp>
    </p:spTree>
    <p:extLst>
      <p:ext uri="{BB962C8B-B14F-4D97-AF65-F5344CB8AC3E}">
        <p14:creationId xmlns:p14="http://schemas.microsoft.com/office/powerpoint/2010/main" val="17683038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a:xfrm>
            <a:off x="986028" y="166116"/>
            <a:ext cx="9720072" cy="1499616"/>
          </a:xfrm>
        </p:spPr>
        <p:txBody>
          <a:bodyPr/>
          <a:lstStyle/>
          <a:p>
            <a:r>
              <a:rPr lang="en-US" altLang="en-US" u="sng" dirty="0">
                <a:solidFill>
                  <a:srgbClr val="7030A0"/>
                </a:solidFill>
              </a:rPr>
              <a:t>Interpreter</a:t>
            </a:r>
            <a:endParaRPr lang="en-US" altLang="en-US" dirty="0"/>
          </a:p>
        </p:txBody>
      </p:sp>
      <p:sp>
        <p:nvSpPr>
          <p:cNvPr id="34819" name="Content Placeholder 2"/>
          <p:cNvSpPr>
            <a:spLocks noGrp="1"/>
          </p:cNvSpPr>
          <p:nvPr>
            <p:ph sz="half" idx="1"/>
          </p:nvPr>
        </p:nvSpPr>
        <p:spPr>
          <a:xfrm>
            <a:off x="508000" y="1295400"/>
            <a:ext cx="11785600" cy="7239000"/>
          </a:xfrm>
        </p:spPr>
        <p:txBody>
          <a:bodyPr>
            <a:normAutofit/>
          </a:bodyPr>
          <a:lstStyle/>
          <a:p>
            <a:pPr marL="514350" indent="-514350">
              <a:buFont typeface="Calibri" panose="020F0502020204030204" pitchFamily="34" charset="0"/>
              <a:buAutoNum type="arabicPeriod"/>
            </a:pPr>
            <a:r>
              <a:rPr lang="en-US" altLang="en-US" sz="2600" dirty="0">
                <a:latin typeface="Cambria" panose="02040503050406030204" pitchFamily="18" charset="0"/>
                <a:ea typeface="Cambria" panose="02040503050406030204" pitchFamily="18" charset="0"/>
              </a:rPr>
              <a:t>What you say is stupid.=&gt; Please give more reasons to support your opinion. </a:t>
            </a:r>
          </a:p>
          <a:p>
            <a:pPr marL="514350" indent="-514350">
              <a:buFont typeface="Calibri" panose="020F0502020204030204" pitchFamily="34" charset="0"/>
              <a:buAutoNum type="arabicPeriod"/>
            </a:pPr>
            <a:r>
              <a:rPr lang="en-US" altLang="en-US" sz="2600" dirty="0">
                <a:latin typeface="Cambria" panose="02040503050406030204" pitchFamily="18" charset="0"/>
                <a:ea typeface="Cambria" panose="02040503050406030204" pitchFamily="18" charset="0"/>
              </a:rPr>
              <a:t>How can you get super low mark? =&gt; </a:t>
            </a:r>
            <a:r>
              <a:rPr lang="en-US" altLang="en-US" sz="2600" dirty="0">
                <a:solidFill>
                  <a:srgbClr val="FF0000"/>
                </a:solidFill>
                <a:latin typeface="Cambria" panose="02040503050406030204" pitchFamily="18" charset="0"/>
                <a:ea typeface="Cambria" panose="02040503050406030204" pitchFamily="18" charset="0"/>
              </a:rPr>
              <a:t>You should study harder then.</a:t>
            </a:r>
            <a:r>
              <a:rPr lang="en-US" altLang="en-US" sz="2600" dirty="0">
                <a:latin typeface="Cambria" panose="02040503050406030204" pitchFamily="18" charset="0"/>
                <a:ea typeface="Cambria" panose="02040503050406030204" pitchFamily="18" charset="0"/>
              </a:rPr>
              <a:t> =&gt; Try better next time! =&gt; What can WE do to get high mark next time?</a:t>
            </a:r>
          </a:p>
          <a:p>
            <a:pPr marL="514350" indent="-514350">
              <a:buFont typeface="Calibri" panose="020F0502020204030204" pitchFamily="34" charset="0"/>
              <a:buAutoNum type="arabicPeriod"/>
            </a:pPr>
            <a:r>
              <a:rPr lang="en-US" altLang="en-US" sz="2600" dirty="0">
                <a:latin typeface="Cambria" panose="02040503050406030204" pitchFamily="18" charset="0"/>
                <a:ea typeface="Cambria" panose="02040503050406030204" pitchFamily="18" charset="0"/>
              </a:rPr>
              <a:t>Why you come late everyday? Do u have any problem going to work?  =&gt; </a:t>
            </a:r>
            <a:r>
              <a:rPr lang="en-US" altLang="en-US" sz="2600" b="1" u="sng" dirty="0">
                <a:latin typeface="Cambria" panose="02040503050406030204" pitchFamily="18" charset="0"/>
                <a:ea typeface="Cambria" panose="02040503050406030204" pitchFamily="18" charset="0"/>
              </a:rPr>
              <a:t>Be on time</a:t>
            </a:r>
            <a:r>
              <a:rPr lang="en-US" altLang="en-US" sz="2600" dirty="0">
                <a:latin typeface="Cambria" panose="02040503050406030204" pitchFamily="18" charset="0"/>
                <a:ea typeface="Cambria" panose="02040503050406030204" pitchFamily="18" charset="0"/>
              </a:rPr>
              <a:t>.= Be on time before 7am.</a:t>
            </a:r>
          </a:p>
          <a:p>
            <a:pPr marL="514350" indent="-514350">
              <a:buFont typeface="Calibri" panose="020F0502020204030204" pitchFamily="34" charset="0"/>
              <a:buAutoNum type="arabicPeriod"/>
            </a:pPr>
            <a:r>
              <a:rPr lang="en-US" altLang="en-US" sz="2600" dirty="0">
                <a:latin typeface="Cambria" panose="02040503050406030204" pitchFamily="18" charset="0"/>
                <a:ea typeface="Cambria" panose="02040503050406030204" pitchFamily="18" charset="0"/>
              </a:rPr>
              <a:t>You are Lazy!!!=&gt; please get to work =&gt; Please submit your assignment before 5pm today. </a:t>
            </a:r>
          </a:p>
          <a:p>
            <a:pPr marL="514350" indent="-514350">
              <a:buFont typeface="Calibri" panose="020F0502020204030204" pitchFamily="34" charset="0"/>
              <a:buAutoNum type="arabicPeriod"/>
            </a:pPr>
            <a:r>
              <a:rPr lang="en-US" altLang="en-US" sz="2600" dirty="0">
                <a:latin typeface="Cambria" panose="02040503050406030204" pitchFamily="18" charset="0"/>
                <a:ea typeface="Cambria" panose="02040503050406030204" pitchFamily="18" charset="0"/>
              </a:rPr>
              <a:t>You are so round. =&gt; exercise/ reduce sugar</a:t>
            </a:r>
            <a:r>
              <a:rPr lang="is-IS" altLang="en-US" sz="2600" dirty="0">
                <a:latin typeface="Cambria" panose="02040503050406030204" pitchFamily="18" charset="0"/>
                <a:ea typeface="Cambria" panose="02040503050406030204" pitchFamily="18" charset="0"/>
              </a:rPr>
              <a:t>…./ gym/....</a:t>
            </a:r>
            <a:endParaRPr lang="en-US" altLang="en-US" sz="2600" dirty="0">
              <a:latin typeface="Cambria" panose="02040503050406030204" pitchFamily="18" charset="0"/>
              <a:ea typeface="Cambria" panose="02040503050406030204" pitchFamily="18" charset="0"/>
            </a:endParaRPr>
          </a:p>
          <a:p>
            <a:pPr marL="514350" indent="-514350">
              <a:buFont typeface="Calibri" panose="020F0502020204030204" pitchFamily="34" charset="0"/>
              <a:buAutoNum type="arabicPeriod"/>
            </a:pPr>
            <a:r>
              <a:rPr lang="en-US" altLang="en-US" sz="2600" dirty="0">
                <a:latin typeface="Cambria" panose="02040503050406030204" pitchFamily="18" charset="0"/>
                <a:ea typeface="Cambria" panose="02040503050406030204" pitchFamily="18" charset="0"/>
              </a:rPr>
              <a:t>We do not want you in this team.=&gt; You out, you are fired, you are done =&gt; You are good for other team, not my team =&gt; We have enough people now. =&gt; Your ability is not suitable in this project. We will inform u next project </a:t>
            </a:r>
          </a:p>
          <a:p>
            <a:pPr marL="514350" indent="-514350">
              <a:buFont typeface="Calibri" panose="020F0502020204030204" pitchFamily="34" charset="0"/>
              <a:buAutoNum type="arabicPeriod"/>
            </a:pPr>
            <a:endParaRPr lang="en-US" altLang="en-US" sz="4400" dirty="0"/>
          </a:p>
          <a:p>
            <a:pPr marL="514350" indent="-514350">
              <a:buFont typeface="Calibri" panose="020F0502020204030204" pitchFamily="34" charset="0"/>
              <a:buAutoNum type="arabicPeriod"/>
            </a:pPr>
            <a:endParaRPr lang="en-US" altLang="en-US" sz="4400" dirty="0"/>
          </a:p>
          <a:p>
            <a:pPr marL="514350" indent="-514350">
              <a:buFont typeface="Calibri" panose="020F0502020204030204" pitchFamily="34" charset="0"/>
              <a:buAutoNum type="arabicPeriod"/>
            </a:pPr>
            <a:endParaRPr lang="en-US" altLang="en-US" sz="4400" dirty="0"/>
          </a:p>
          <a:p>
            <a:pPr marL="514350" indent="-514350">
              <a:buFont typeface="Calibri" panose="020F0502020204030204" pitchFamily="34" charset="0"/>
              <a:buAutoNum type="arabicPeriod"/>
            </a:pPr>
            <a:endParaRPr lang="en-US" altLang="en-US" sz="4400" dirty="0"/>
          </a:p>
          <a:p>
            <a:pPr marL="514350" indent="-514350">
              <a:buFont typeface="Calibri" panose="020F0502020204030204" pitchFamily="34" charset="0"/>
              <a:buAutoNum type="arabicPeriod"/>
            </a:pPr>
            <a:endParaRPr lang="en-US" altLang="en-US" sz="3200" dirty="0"/>
          </a:p>
        </p:txBody>
      </p:sp>
      <p:sp>
        <p:nvSpPr>
          <p:cNvPr id="34820" name="Footer Placeholder 4"/>
          <p:cNvSpPr>
            <a:spLocks noGrp="1"/>
          </p:cNvSpPr>
          <p:nvPr>
            <p:ph type="ftr" sz="quarter" idx="11"/>
          </p:nvPr>
        </p:nvSpPr>
        <p:spPr bwMode="auto">
          <a:xfrm>
            <a:off x="4648200" y="6356351"/>
            <a:ext cx="4165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dirty="0">
                <a:latin typeface="Arial" panose="020B0604020202020204" pitchFamily="34" charset="0"/>
              </a:rPr>
              <a:t>©2010, 2007, 2003 Pearson Education, Inc.</a:t>
            </a:r>
          </a:p>
        </p:txBody>
      </p:sp>
    </p:spTree>
    <p:extLst>
      <p:ext uri="{BB962C8B-B14F-4D97-AF65-F5344CB8AC3E}">
        <p14:creationId xmlns:p14="http://schemas.microsoft.com/office/powerpoint/2010/main" val="24152644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1026"/>
          <p:cNvSpPr>
            <a:spLocks noGrp="1" noChangeArrowheads="1"/>
          </p:cNvSpPr>
          <p:nvPr>
            <p:ph type="title"/>
          </p:nvPr>
        </p:nvSpPr>
        <p:spPr>
          <a:xfrm>
            <a:off x="1079500" y="293688"/>
            <a:ext cx="11112500" cy="1458912"/>
          </a:xfrm>
        </p:spPr>
        <p:txBody>
          <a:bodyPr>
            <a:normAutofit/>
          </a:bodyPr>
          <a:lstStyle/>
          <a:p>
            <a:pPr eaLnBrk="1" hangingPunct="1"/>
            <a:r>
              <a:rPr lang="en-US" altLang="en-US" sz="5400" dirty="0"/>
              <a:t>Identify Roland’s Role(s)</a:t>
            </a:r>
            <a:br>
              <a:rPr lang="en-US" altLang="en-US" sz="5400" dirty="0"/>
            </a:br>
            <a:r>
              <a:rPr lang="en-US" altLang="en-US" sz="5400" dirty="0"/>
              <a:t>p.57/58</a:t>
            </a:r>
          </a:p>
        </p:txBody>
      </p:sp>
      <p:sp>
        <p:nvSpPr>
          <p:cNvPr id="2" name="Rectangle 1028"/>
          <p:cNvSpPr>
            <a:spLocks noGrp="1" noChangeArrowheads="1"/>
          </p:cNvSpPr>
          <p:nvPr>
            <p:ph sz="half" idx="1"/>
          </p:nvPr>
        </p:nvSpPr>
        <p:spPr>
          <a:xfrm>
            <a:off x="749300" y="1867694"/>
            <a:ext cx="4648200" cy="4373563"/>
          </a:xfrm>
        </p:spPr>
        <p:txBody>
          <a:bodyPr>
            <a:normAutofit lnSpcReduction="10000"/>
          </a:bodyPr>
          <a:lstStyle/>
          <a:p>
            <a:pPr marL="91440">
              <a:buNone/>
              <a:defRPr/>
            </a:pPr>
            <a:r>
              <a:rPr lang="en-US" sz="2000" dirty="0">
                <a:ea typeface="Cambria" panose="02040503050406030204" pitchFamily="18" charset="0"/>
              </a:rPr>
              <a:t>	</a:t>
            </a:r>
            <a:r>
              <a:rPr lang="en-US" sz="2000" dirty="0">
                <a:solidFill>
                  <a:srgbClr val="C00000"/>
                </a:solidFill>
                <a:ea typeface="Cambria" panose="02040503050406030204" pitchFamily="18" charset="0"/>
              </a:rPr>
              <a:t>Roland expresses his personal opinions and feelings.</a:t>
            </a:r>
            <a:r>
              <a:rPr lang="en-US" sz="2000" dirty="0">
                <a:ea typeface="Cambria" panose="02040503050406030204" pitchFamily="18" charset="0"/>
              </a:rPr>
              <a:t> He </a:t>
            </a:r>
            <a:r>
              <a:rPr lang="en-US" sz="2000" dirty="0">
                <a:solidFill>
                  <a:schemeClr val="accent6">
                    <a:lumMod val="75000"/>
                  </a:schemeClr>
                </a:solidFill>
                <a:ea typeface="Cambria" panose="02040503050406030204" pitchFamily="18" charset="0"/>
              </a:rPr>
              <a:t>summarizes group progress and draws conclusions.</a:t>
            </a:r>
            <a:r>
              <a:rPr lang="en-US" sz="2000" dirty="0">
                <a:ea typeface="Cambria" panose="02040503050406030204" pitchFamily="18" charset="0"/>
              </a:rPr>
              <a:t> When group members argue, </a:t>
            </a:r>
            <a:r>
              <a:rPr lang="en-US" sz="2000" dirty="0">
                <a:solidFill>
                  <a:schemeClr val="tx2"/>
                </a:solidFill>
                <a:ea typeface="Cambria" panose="02040503050406030204" pitchFamily="18" charset="0"/>
              </a:rPr>
              <a:t>he mediates conflict </a:t>
            </a:r>
            <a:r>
              <a:rPr lang="en-US" sz="2000" dirty="0">
                <a:ea typeface="Cambria" panose="02040503050406030204" pitchFamily="18" charset="0"/>
              </a:rPr>
              <a:t>and </a:t>
            </a:r>
            <a:r>
              <a:rPr lang="en-US" sz="2000" dirty="0">
                <a:solidFill>
                  <a:schemeClr val="accent5"/>
                </a:solidFill>
                <a:ea typeface="Cambria" panose="02040503050406030204" pitchFamily="18" charset="0"/>
              </a:rPr>
              <a:t>paraphrases what others say. </a:t>
            </a:r>
          </a:p>
          <a:p>
            <a:pPr eaLnBrk="1" hangingPunct="1">
              <a:buFontTx/>
              <a:buNone/>
              <a:defRPr/>
            </a:pPr>
            <a:endParaRPr lang="en-US" sz="1600" u="sng" dirty="0">
              <a:ea typeface="Cambria" panose="02040503050406030204" pitchFamily="18" charset="0"/>
            </a:endParaRPr>
          </a:p>
        </p:txBody>
      </p:sp>
      <p:sp>
        <p:nvSpPr>
          <p:cNvPr id="28676" name="Rectangle 1029"/>
          <p:cNvSpPr>
            <a:spLocks noGrp="1" noChangeArrowheads="1"/>
          </p:cNvSpPr>
          <p:nvPr>
            <p:ph sz="half" idx="2"/>
          </p:nvPr>
        </p:nvSpPr>
        <p:spPr>
          <a:xfrm>
            <a:off x="5295900" y="1281113"/>
            <a:ext cx="6807200" cy="5257800"/>
          </a:xfrm>
        </p:spPr>
        <p:txBody>
          <a:bodyPr>
            <a:normAutofit lnSpcReduction="10000"/>
          </a:bodyPr>
          <a:lstStyle/>
          <a:p>
            <a:pPr eaLnBrk="1" hangingPunct="1">
              <a:lnSpc>
                <a:spcPct val="90000"/>
              </a:lnSpc>
              <a:buFontTx/>
              <a:buNone/>
              <a:defRPr/>
            </a:pPr>
            <a:r>
              <a:rPr lang="en-US" altLang="x-none" sz="2400" dirty="0"/>
              <a:t>___ Compromiser: offer solution/ suggestions</a:t>
            </a:r>
          </a:p>
          <a:p>
            <a:pPr eaLnBrk="1" hangingPunct="1">
              <a:lnSpc>
                <a:spcPct val="90000"/>
              </a:lnSpc>
              <a:buFontTx/>
              <a:buNone/>
              <a:defRPr/>
            </a:pPr>
            <a:r>
              <a:rPr lang="en-US" altLang="x-none" sz="2400" dirty="0"/>
              <a:t>___ Gatekeeper: monitor participation = make sure everyone work</a:t>
            </a:r>
          </a:p>
          <a:p>
            <a:pPr eaLnBrk="1" hangingPunct="1">
              <a:lnSpc>
                <a:spcPct val="90000"/>
              </a:lnSpc>
              <a:buFontTx/>
              <a:buNone/>
              <a:defRPr/>
            </a:pPr>
            <a:r>
              <a:rPr lang="en-US" altLang="x-none" sz="2400" dirty="0">
                <a:solidFill>
                  <a:schemeClr val="tx2"/>
                </a:solidFill>
              </a:rPr>
              <a:t>__ Harmonizer</a:t>
            </a:r>
          </a:p>
          <a:p>
            <a:pPr eaLnBrk="1" hangingPunct="1">
              <a:lnSpc>
                <a:spcPct val="90000"/>
              </a:lnSpc>
              <a:buFontTx/>
              <a:buNone/>
              <a:defRPr/>
            </a:pPr>
            <a:r>
              <a:rPr lang="en-US" altLang="x-none" sz="2400" dirty="0"/>
              <a:t>___ </a:t>
            </a:r>
            <a:r>
              <a:rPr lang="en-US" altLang="x-none" sz="2400" dirty="0">
                <a:solidFill>
                  <a:schemeClr val="accent5"/>
                </a:solidFill>
              </a:rPr>
              <a:t>Observer-Interpreter</a:t>
            </a:r>
          </a:p>
          <a:p>
            <a:pPr eaLnBrk="1" hangingPunct="1">
              <a:lnSpc>
                <a:spcPct val="90000"/>
              </a:lnSpc>
              <a:buFontTx/>
              <a:buNone/>
              <a:defRPr/>
            </a:pPr>
            <a:r>
              <a:rPr lang="en-US" altLang="x-none" sz="2400" dirty="0"/>
              <a:t>___ Evaluator</a:t>
            </a:r>
          </a:p>
          <a:p>
            <a:pPr eaLnBrk="1" hangingPunct="1">
              <a:lnSpc>
                <a:spcPct val="90000"/>
              </a:lnSpc>
              <a:buFontTx/>
              <a:buNone/>
              <a:defRPr/>
            </a:pPr>
            <a:r>
              <a:rPr lang="en-US" altLang="x-none" sz="2400" dirty="0"/>
              <a:t>___ </a:t>
            </a:r>
            <a:r>
              <a:rPr lang="en-US" altLang="x-none" sz="2400" dirty="0">
                <a:solidFill>
                  <a:schemeClr val="accent6">
                    <a:lumMod val="75000"/>
                  </a:schemeClr>
                </a:solidFill>
              </a:rPr>
              <a:t>Clarifier-Summarizer</a:t>
            </a:r>
          </a:p>
          <a:p>
            <a:pPr eaLnBrk="1" hangingPunct="1">
              <a:lnSpc>
                <a:spcPct val="90000"/>
              </a:lnSpc>
              <a:buFontTx/>
              <a:buNone/>
              <a:defRPr/>
            </a:pPr>
            <a:r>
              <a:rPr lang="en-US" altLang="x-none" sz="2400" dirty="0"/>
              <a:t>___ Energizer</a:t>
            </a:r>
          </a:p>
          <a:p>
            <a:pPr eaLnBrk="1" hangingPunct="1">
              <a:lnSpc>
                <a:spcPct val="90000"/>
              </a:lnSpc>
              <a:buFontTx/>
              <a:buNone/>
              <a:defRPr/>
            </a:pPr>
            <a:r>
              <a:rPr lang="en-US" altLang="x-none" sz="2400" dirty="0"/>
              <a:t>__</a:t>
            </a:r>
            <a:r>
              <a:rPr lang="en-US" altLang="x-none" sz="2400" dirty="0">
                <a:solidFill>
                  <a:srgbClr val="C00000"/>
                </a:solidFill>
              </a:rPr>
              <a:t>_ Opinion Giver</a:t>
            </a:r>
          </a:p>
          <a:p>
            <a:pPr eaLnBrk="1" hangingPunct="1">
              <a:lnSpc>
                <a:spcPct val="90000"/>
              </a:lnSpc>
              <a:buFontTx/>
              <a:buNone/>
              <a:defRPr/>
            </a:pPr>
            <a:r>
              <a:rPr lang="en-US" altLang="x-none" sz="2400" dirty="0"/>
              <a:t>___ Recognition Seeker</a:t>
            </a:r>
          </a:p>
          <a:p>
            <a:pPr eaLnBrk="1" hangingPunct="1">
              <a:lnSpc>
                <a:spcPct val="90000"/>
              </a:lnSpc>
              <a:buFontTx/>
              <a:buNone/>
              <a:defRPr/>
            </a:pPr>
            <a:r>
              <a:rPr lang="en-US" altLang="x-none" sz="2400" dirty="0"/>
              <a:t>___ Follower</a:t>
            </a:r>
          </a:p>
        </p:txBody>
      </p:sp>
      <p:sp>
        <p:nvSpPr>
          <p:cNvPr id="35842" name="Footer Placeholder 3"/>
          <p:cNvSpPr>
            <a:spLocks noGrp="1"/>
          </p:cNvSpPr>
          <p:nvPr>
            <p:ph type="ftr" sz="quarter" idx="11"/>
          </p:nvPr>
        </p:nvSpPr>
        <p:spPr bwMode="auto">
          <a:xfrm>
            <a:off x="5346700" y="6471444"/>
            <a:ext cx="43561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dirty="0">
                <a:latin typeface="Arial" panose="020B0604020202020204" pitchFamily="34" charset="0"/>
              </a:rPr>
              <a:t>©2010, 2007, 2003 Pearson Education, Inc.</a:t>
            </a:r>
          </a:p>
        </p:txBody>
      </p:sp>
    </p:spTree>
    <p:extLst>
      <p:ext uri="{BB962C8B-B14F-4D97-AF65-F5344CB8AC3E}">
        <p14:creationId xmlns:p14="http://schemas.microsoft.com/office/powerpoint/2010/main" val="28316277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a:xfrm>
            <a:off x="1981200" y="685800"/>
            <a:ext cx="8229600" cy="914400"/>
          </a:xfrm>
        </p:spPr>
        <p:txBody>
          <a:bodyPr/>
          <a:lstStyle/>
          <a:p>
            <a:pPr eaLnBrk="1" hangingPunct="1"/>
            <a:r>
              <a:rPr lang="en-US" altLang="en-US" sz="5400"/>
              <a:t>Quiz</a:t>
            </a:r>
          </a:p>
        </p:txBody>
      </p:sp>
      <p:sp>
        <p:nvSpPr>
          <p:cNvPr id="36868" name="Rectangle 3"/>
          <p:cNvSpPr>
            <a:spLocks noGrp="1" noChangeArrowheads="1"/>
          </p:cNvSpPr>
          <p:nvPr>
            <p:ph idx="1"/>
          </p:nvPr>
        </p:nvSpPr>
        <p:spPr>
          <a:xfrm>
            <a:off x="2438400" y="1752600"/>
            <a:ext cx="7924800" cy="4114800"/>
          </a:xfrm>
        </p:spPr>
        <p:txBody>
          <a:bodyPr/>
          <a:lstStyle/>
          <a:p>
            <a:pPr eaLnBrk="1" hangingPunct="1">
              <a:lnSpc>
                <a:spcPct val="90000"/>
              </a:lnSpc>
              <a:buFontTx/>
              <a:buNone/>
            </a:pPr>
            <a:r>
              <a:rPr lang="en-US" altLang="en-US" sz="2800" dirty="0"/>
              <a:t>   “</a:t>
            </a:r>
            <a:r>
              <a:rPr lang="en-US" altLang="en-US" sz="2800" dirty="0" err="1"/>
              <a:t>Phu</a:t>
            </a:r>
            <a:r>
              <a:rPr lang="en-US" altLang="en-US" sz="2800" dirty="0"/>
              <a:t> </a:t>
            </a:r>
            <a:r>
              <a:rPr lang="en-US" altLang="en-US" sz="2800" dirty="0" err="1"/>
              <a:t>yên</a:t>
            </a:r>
            <a:r>
              <a:rPr lang="en-US" altLang="en-US" sz="2800" dirty="0"/>
              <a:t>, we has not heard from you yet and want to make sure that everyone gets a chance to speak up” </a:t>
            </a:r>
            <a:r>
              <a:rPr lang="en-US" altLang="en-US" sz="2800" dirty="0" err="1"/>
              <a:t>Bình</a:t>
            </a:r>
            <a:r>
              <a:rPr lang="en-US" altLang="en-US" sz="2800" dirty="0"/>
              <a:t> </a:t>
            </a:r>
            <a:r>
              <a:rPr lang="en-US" altLang="en-US" sz="2800" dirty="0" err="1"/>
              <a:t>Định</a:t>
            </a:r>
            <a:r>
              <a:rPr lang="en-US" altLang="en-US" sz="2800" dirty="0"/>
              <a:t> said, what is </a:t>
            </a:r>
            <a:r>
              <a:rPr lang="en-US" altLang="en-US" sz="2800" dirty="0" err="1"/>
              <a:t>Bình</a:t>
            </a:r>
            <a:r>
              <a:rPr lang="en-US" altLang="en-US" sz="2800" dirty="0"/>
              <a:t> </a:t>
            </a:r>
            <a:r>
              <a:rPr lang="en-US" altLang="en-US" sz="2800" dirty="0" err="1"/>
              <a:t>Định’s</a:t>
            </a:r>
            <a:r>
              <a:rPr lang="en-US" altLang="en-US" sz="2800" dirty="0"/>
              <a:t> role?</a:t>
            </a:r>
            <a:endParaRPr lang="en-US" altLang="en-US" sz="1200" dirty="0"/>
          </a:p>
          <a:p>
            <a:pPr eaLnBrk="1" hangingPunct="1">
              <a:lnSpc>
                <a:spcPct val="90000"/>
              </a:lnSpc>
              <a:buFontTx/>
              <a:buNone/>
            </a:pPr>
            <a:r>
              <a:rPr lang="en-US" altLang="en-US" sz="2800" dirty="0"/>
              <a:t>	a.	Harmonizer</a:t>
            </a:r>
          </a:p>
          <a:p>
            <a:pPr eaLnBrk="1" hangingPunct="1">
              <a:lnSpc>
                <a:spcPct val="90000"/>
              </a:lnSpc>
              <a:buFontTx/>
              <a:buNone/>
            </a:pPr>
            <a:r>
              <a:rPr lang="en-US" altLang="en-US" sz="2800" dirty="0"/>
              <a:t>	b.	Standard monitor</a:t>
            </a:r>
          </a:p>
          <a:p>
            <a:pPr eaLnBrk="1" hangingPunct="1">
              <a:lnSpc>
                <a:spcPct val="90000"/>
              </a:lnSpc>
              <a:buFontTx/>
              <a:buNone/>
            </a:pPr>
            <a:r>
              <a:rPr lang="en-US" altLang="en-US" sz="2800" dirty="0"/>
              <a:t>	c.	Observer-interpreter</a:t>
            </a:r>
          </a:p>
          <a:p>
            <a:pPr eaLnBrk="1" hangingPunct="1">
              <a:lnSpc>
                <a:spcPct val="90000"/>
              </a:lnSpc>
              <a:buFontTx/>
              <a:buNone/>
            </a:pPr>
            <a:r>
              <a:rPr lang="en-US" altLang="en-US" sz="2800" dirty="0"/>
              <a:t>	d.	Gatekeeper</a:t>
            </a:r>
          </a:p>
          <a:p>
            <a:pPr eaLnBrk="1" hangingPunct="1">
              <a:lnSpc>
                <a:spcPct val="90000"/>
              </a:lnSpc>
              <a:buFontTx/>
              <a:buNone/>
            </a:pPr>
            <a:r>
              <a:rPr lang="en-US" altLang="en-US" sz="2800" dirty="0"/>
              <a:t>	e.	Procedural technician</a:t>
            </a:r>
          </a:p>
        </p:txBody>
      </p:sp>
      <p:sp>
        <p:nvSpPr>
          <p:cNvPr id="3686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spTree>
    <p:extLst>
      <p:ext uri="{BB962C8B-B14F-4D97-AF65-F5344CB8AC3E}">
        <p14:creationId xmlns:p14="http://schemas.microsoft.com/office/powerpoint/2010/main" val="13160666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852006" y="413827"/>
            <a:ext cx="9720072" cy="1499616"/>
          </a:xfrm>
        </p:spPr>
        <p:txBody>
          <a:bodyPr/>
          <a:lstStyle/>
          <a:p>
            <a:r>
              <a:rPr lang="en-US" altLang="en-US" dirty="0"/>
              <a:t>What are their roles?</a:t>
            </a:r>
          </a:p>
        </p:txBody>
      </p:sp>
      <p:pic>
        <p:nvPicPr>
          <p:cNvPr id="37891"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92686" y="1585777"/>
            <a:ext cx="5714286" cy="3809524"/>
          </a:xfrm>
        </p:spPr>
      </p:pic>
      <p:sp>
        <p:nvSpPr>
          <p:cNvPr id="37892" name="Footer Placeholder 3"/>
          <p:cNvSpPr>
            <a:spLocks noGrp="1"/>
          </p:cNvSpPr>
          <p:nvPr>
            <p:ph type="ftr" sz="quarter" idx="11"/>
          </p:nvPr>
        </p:nvSpPr>
        <p:spPr bwMode="auto">
          <a:xfrm>
            <a:off x="1964170" y="6450365"/>
            <a:ext cx="5901459" cy="2743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dirty="0">
                <a:latin typeface="Arial" panose="020B0604020202020204" pitchFamily="34" charset="0"/>
              </a:rPr>
              <a:t>©2010, 2007, 2003 Pearson Education, Inc.</a:t>
            </a:r>
          </a:p>
        </p:txBody>
      </p:sp>
      <p:sp>
        <p:nvSpPr>
          <p:cNvPr id="37893" name="TextBox 5"/>
          <p:cNvSpPr txBox="1">
            <a:spLocks noChangeArrowheads="1"/>
          </p:cNvSpPr>
          <p:nvPr/>
        </p:nvSpPr>
        <p:spPr bwMode="auto">
          <a:xfrm>
            <a:off x="4381500" y="2092325"/>
            <a:ext cx="53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srgbClr val="FF0000"/>
                </a:solidFill>
                <a:latin typeface="Arial" panose="020B0604020202020204" pitchFamily="34" charset="0"/>
              </a:rPr>
              <a:t>A</a:t>
            </a:r>
          </a:p>
        </p:txBody>
      </p:sp>
      <p:sp>
        <p:nvSpPr>
          <p:cNvPr id="37894" name="TextBox 6"/>
          <p:cNvSpPr txBox="1">
            <a:spLocks noChangeArrowheads="1"/>
          </p:cNvSpPr>
          <p:nvPr/>
        </p:nvSpPr>
        <p:spPr bwMode="auto">
          <a:xfrm>
            <a:off x="5562600" y="1724025"/>
            <a:ext cx="533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srgbClr val="FF0000"/>
                </a:solidFill>
                <a:latin typeface="Arial" panose="020B0604020202020204" pitchFamily="34" charset="0"/>
              </a:rPr>
              <a:t>B</a:t>
            </a:r>
          </a:p>
        </p:txBody>
      </p:sp>
      <p:sp>
        <p:nvSpPr>
          <p:cNvPr id="37895" name="TextBox 8"/>
          <p:cNvSpPr txBox="1">
            <a:spLocks noChangeArrowheads="1"/>
          </p:cNvSpPr>
          <p:nvPr/>
        </p:nvSpPr>
        <p:spPr bwMode="auto">
          <a:xfrm>
            <a:off x="8097748" y="3284484"/>
            <a:ext cx="533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srgbClr val="FF0000"/>
                </a:solidFill>
                <a:latin typeface="Arial" panose="020B0604020202020204" pitchFamily="34" charset="0"/>
              </a:rPr>
              <a:t>D</a:t>
            </a:r>
          </a:p>
        </p:txBody>
      </p:sp>
      <p:sp>
        <p:nvSpPr>
          <p:cNvPr id="37896" name="TextBox 9"/>
          <p:cNvSpPr txBox="1">
            <a:spLocks noChangeArrowheads="1"/>
          </p:cNvSpPr>
          <p:nvPr/>
        </p:nvSpPr>
        <p:spPr bwMode="auto">
          <a:xfrm>
            <a:off x="7118350" y="1851025"/>
            <a:ext cx="533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srgbClr val="FF0000"/>
                </a:solidFill>
                <a:latin typeface="Arial" panose="020B0604020202020204" pitchFamily="34" charset="0"/>
              </a:rPr>
              <a:t>C</a:t>
            </a:r>
          </a:p>
        </p:txBody>
      </p:sp>
    </p:spTree>
    <p:extLst>
      <p:ext uri="{BB962C8B-B14F-4D97-AF65-F5344CB8AC3E}">
        <p14:creationId xmlns:p14="http://schemas.microsoft.com/office/powerpoint/2010/main" val="27905808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1024319" y="241809"/>
            <a:ext cx="9720072" cy="1499616"/>
          </a:xfrm>
        </p:spPr>
        <p:txBody>
          <a:bodyPr/>
          <a:lstStyle/>
          <a:p>
            <a:r>
              <a:rPr lang="en-US" altLang="en-US" dirty="0"/>
              <a:t>What are their roles?</a:t>
            </a:r>
          </a:p>
        </p:txBody>
      </p:sp>
      <p:pic>
        <p:nvPicPr>
          <p:cNvPr id="3891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9655" y="1503602"/>
            <a:ext cx="5714286" cy="3809524"/>
          </a:xfrm>
        </p:spPr>
      </p:pic>
      <p:sp>
        <p:nvSpPr>
          <p:cNvPr id="3891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sp>
        <p:nvSpPr>
          <p:cNvPr id="38917" name="TextBox 5"/>
          <p:cNvSpPr txBox="1">
            <a:spLocks noChangeArrowheads="1"/>
          </p:cNvSpPr>
          <p:nvPr/>
        </p:nvSpPr>
        <p:spPr bwMode="auto">
          <a:xfrm>
            <a:off x="4381500" y="2092325"/>
            <a:ext cx="533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srgbClr val="FF0000"/>
                </a:solidFill>
                <a:latin typeface="Arial" panose="020B0604020202020204" pitchFamily="34" charset="0"/>
              </a:rPr>
              <a:t>A</a:t>
            </a:r>
          </a:p>
        </p:txBody>
      </p:sp>
      <p:sp>
        <p:nvSpPr>
          <p:cNvPr id="38918" name="TextBox 6"/>
          <p:cNvSpPr txBox="1">
            <a:spLocks noChangeArrowheads="1"/>
          </p:cNvSpPr>
          <p:nvPr/>
        </p:nvSpPr>
        <p:spPr bwMode="auto">
          <a:xfrm>
            <a:off x="4924425" y="1630363"/>
            <a:ext cx="1905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a:solidFill>
                  <a:srgbClr val="FF0000"/>
                </a:solidFill>
                <a:latin typeface="Arial" panose="020B0604020202020204" pitchFamily="34" charset="0"/>
              </a:rPr>
              <a:t>B HARMONIZER </a:t>
            </a:r>
          </a:p>
        </p:txBody>
      </p:sp>
      <p:sp>
        <p:nvSpPr>
          <p:cNvPr id="38919" name="TextBox 8"/>
          <p:cNvSpPr txBox="1">
            <a:spLocks noChangeArrowheads="1"/>
          </p:cNvSpPr>
          <p:nvPr/>
        </p:nvSpPr>
        <p:spPr bwMode="auto">
          <a:xfrm>
            <a:off x="8077200" y="3408364"/>
            <a:ext cx="5334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srgbClr val="FF0000"/>
                </a:solidFill>
                <a:latin typeface="Arial" panose="020B0604020202020204" pitchFamily="34" charset="0"/>
              </a:rPr>
              <a:t>D</a:t>
            </a:r>
          </a:p>
        </p:txBody>
      </p:sp>
      <p:sp>
        <p:nvSpPr>
          <p:cNvPr id="38920" name="TextBox 9"/>
          <p:cNvSpPr txBox="1">
            <a:spLocks noChangeArrowheads="1"/>
          </p:cNvSpPr>
          <p:nvPr/>
        </p:nvSpPr>
        <p:spPr bwMode="auto">
          <a:xfrm>
            <a:off x="7132638" y="1782763"/>
            <a:ext cx="533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srgbClr val="FF0000"/>
                </a:solidFill>
                <a:latin typeface="Arial" panose="020B0604020202020204" pitchFamily="34" charset="0"/>
              </a:rPr>
              <a:t>C</a:t>
            </a:r>
          </a:p>
        </p:txBody>
      </p:sp>
      <p:sp>
        <p:nvSpPr>
          <p:cNvPr id="38921" name="TextBox 6"/>
          <p:cNvSpPr txBox="1">
            <a:spLocks noChangeArrowheads="1"/>
          </p:cNvSpPr>
          <p:nvPr/>
        </p:nvSpPr>
        <p:spPr bwMode="auto">
          <a:xfrm>
            <a:off x="7008813" y="1492250"/>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srgbClr val="FF0000"/>
                </a:solidFill>
                <a:latin typeface="Arial" panose="020B0604020202020204" pitchFamily="34" charset="0"/>
              </a:rPr>
              <a:t>Opinion giver</a:t>
            </a:r>
          </a:p>
        </p:txBody>
      </p:sp>
      <p:sp>
        <p:nvSpPr>
          <p:cNvPr id="38922" name="TextBox 6"/>
          <p:cNvSpPr txBox="1">
            <a:spLocks noChangeArrowheads="1"/>
          </p:cNvSpPr>
          <p:nvPr/>
        </p:nvSpPr>
        <p:spPr bwMode="auto">
          <a:xfrm>
            <a:off x="7810500" y="2994025"/>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srgbClr val="FF0000"/>
                </a:solidFill>
                <a:latin typeface="Arial" panose="020B0604020202020204" pitchFamily="34" charset="0"/>
              </a:rPr>
              <a:t>Observer</a:t>
            </a:r>
          </a:p>
        </p:txBody>
      </p:sp>
      <p:sp>
        <p:nvSpPr>
          <p:cNvPr id="38923" name="TextBox 6"/>
          <p:cNvSpPr txBox="1">
            <a:spLocks noChangeArrowheads="1"/>
          </p:cNvSpPr>
          <p:nvPr/>
        </p:nvSpPr>
        <p:spPr bwMode="auto">
          <a:xfrm>
            <a:off x="3130550" y="1836738"/>
            <a:ext cx="1905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srgbClr val="FF0000"/>
                </a:solidFill>
                <a:latin typeface="Arial" panose="020B0604020202020204" pitchFamily="34" charset="0"/>
              </a:rPr>
              <a:t>Opinion giver</a:t>
            </a:r>
          </a:p>
        </p:txBody>
      </p:sp>
    </p:spTree>
    <p:extLst>
      <p:ext uri="{BB962C8B-B14F-4D97-AF65-F5344CB8AC3E}">
        <p14:creationId xmlns:p14="http://schemas.microsoft.com/office/powerpoint/2010/main" val="15802210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4"/>
          <p:cNvSpPr>
            <a:spLocks noGrp="1" noChangeArrowheads="1"/>
          </p:cNvSpPr>
          <p:nvPr>
            <p:ph type="title"/>
          </p:nvPr>
        </p:nvSpPr>
        <p:spPr>
          <a:xfrm>
            <a:off x="2133600" y="685800"/>
            <a:ext cx="8229600" cy="914400"/>
          </a:xfrm>
        </p:spPr>
        <p:txBody>
          <a:bodyPr/>
          <a:lstStyle/>
          <a:p>
            <a:pPr eaLnBrk="1" hangingPunct="1"/>
            <a:r>
              <a:rPr lang="en-US" altLang="en-US" sz="5400"/>
              <a:t>Self-Centered Roles</a:t>
            </a:r>
          </a:p>
        </p:txBody>
      </p:sp>
      <p:sp>
        <p:nvSpPr>
          <p:cNvPr id="39940" name="Rectangle 5"/>
          <p:cNvSpPr>
            <a:spLocks noGrp="1" noChangeArrowheads="1"/>
          </p:cNvSpPr>
          <p:nvPr>
            <p:ph idx="1"/>
          </p:nvPr>
        </p:nvSpPr>
        <p:spPr>
          <a:xfrm>
            <a:off x="3886200" y="1752600"/>
            <a:ext cx="4572000" cy="4267200"/>
          </a:xfrm>
        </p:spPr>
        <p:txBody>
          <a:bodyPr>
            <a:normAutofit lnSpcReduction="10000"/>
          </a:bodyPr>
          <a:lstStyle/>
          <a:p>
            <a:pPr marL="533400" indent="-533400">
              <a:buFontTx/>
              <a:buAutoNum type="arabicPeriod"/>
            </a:pPr>
            <a:r>
              <a:rPr lang="en-US" altLang="en-US" sz="2800"/>
              <a:t>Aggressor</a:t>
            </a:r>
          </a:p>
          <a:p>
            <a:pPr marL="533400" indent="-533400">
              <a:buFontTx/>
              <a:buAutoNum type="arabicPeriod"/>
            </a:pPr>
            <a:r>
              <a:rPr lang="en-US" altLang="en-US" sz="2800"/>
              <a:t>Blocker</a:t>
            </a:r>
          </a:p>
          <a:p>
            <a:pPr marL="533400" indent="-533400">
              <a:buFontTx/>
              <a:buAutoNum type="arabicPeriod"/>
            </a:pPr>
            <a:r>
              <a:rPr lang="en-US" altLang="en-US" sz="2800"/>
              <a:t>Dominator</a:t>
            </a:r>
          </a:p>
          <a:p>
            <a:pPr marL="533400" indent="-533400">
              <a:buFontTx/>
              <a:buAutoNum type="arabicPeriod"/>
            </a:pPr>
            <a:r>
              <a:rPr lang="en-US" altLang="en-US" sz="2800"/>
              <a:t>Recognition Seeker</a:t>
            </a:r>
          </a:p>
          <a:p>
            <a:pPr marL="533400" indent="-533400">
              <a:buFontTx/>
              <a:buAutoNum type="arabicPeriod"/>
            </a:pPr>
            <a:r>
              <a:rPr lang="en-US" altLang="en-US" sz="2800"/>
              <a:t>Clown</a:t>
            </a:r>
          </a:p>
          <a:p>
            <a:pPr marL="533400" indent="-533400">
              <a:buFontTx/>
              <a:buAutoNum type="arabicPeriod"/>
            </a:pPr>
            <a:r>
              <a:rPr lang="en-US" altLang="en-US" sz="2800"/>
              <a:t>Deserter</a:t>
            </a:r>
          </a:p>
          <a:p>
            <a:pPr marL="533400" indent="-533400">
              <a:buFontTx/>
              <a:buAutoNum type="arabicPeriod"/>
            </a:pPr>
            <a:r>
              <a:rPr lang="en-US" altLang="en-US" sz="2800"/>
              <a:t>Confessor</a:t>
            </a:r>
          </a:p>
          <a:p>
            <a:pPr marL="533400" indent="-533400">
              <a:buFontTx/>
              <a:buAutoNum type="arabicPeriod"/>
            </a:pPr>
            <a:r>
              <a:rPr lang="en-US" altLang="en-US" sz="2800"/>
              <a:t>Special Interest Pleader</a:t>
            </a:r>
          </a:p>
        </p:txBody>
      </p:sp>
      <p:sp>
        <p:nvSpPr>
          <p:cNvPr id="39938" name="Footer Placeholder 3"/>
          <p:cNvSpPr>
            <a:spLocks noGrp="1"/>
          </p:cNvSpPr>
          <p:nvPr>
            <p:ph type="ftr" sz="quarter" idx="11"/>
          </p:nvPr>
        </p:nvSpPr>
        <p:spPr bwMode="auto">
          <a:xfrm>
            <a:off x="2556741" y="6384642"/>
            <a:ext cx="5901459" cy="2743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dirty="0">
                <a:latin typeface="Arial" panose="020B0604020202020204" pitchFamily="34" charset="0"/>
              </a:rPr>
              <a:t>©2010, 2007, 2003 Pearson Education, Inc.</a:t>
            </a:r>
          </a:p>
        </p:txBody>
      </p:sp>
    </p:spTree>
    <p:extLst>
      <p:ext uri="{BB962C8B-B14F-4D97-AF65-F5344CB8AC3E}">
        <p14:creationId xmlns:p14="http://schemas.microsoft.com/office/powerpoint/2010/main" val="31035251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noProof="0"/>
              <a:t>Add a footer</a:t>
            </a:r>
            <a:endParaRPr lang="en-US" noProof="0" dirty="0"/>
          </a:p>
        </p:txBody>
      </p:sp>
      <p:sp>
        <p:nvSpPr>
          <p:cNvPr id="5" name="Slide Number Placeholder 4"/>
          <p:cNvSpPr>
            <a:spLocks noGrp="1"/>
          </p:cNvSpPr>
          <p:nvPr>
            <p:ph type="sldNum" sz="quarter" idx="12"/>
          </p:nvPr>
        </p:nvSpPr>
        <p:spPr/>
        <p:txBody>
          <a:bodyPr/>
          <a:lstStyle/>
          <a:p>
            <a:fld id="{19B51A1E-902D-48AF-9020-955120F399B6}" type="slidenum">
              <a:rPr lang="en-US" noProof="0" smtClean="0"/>
              <a:pPr/>
              <a:t>3</a:t>
            </a:fld>
            <a:endParaRPr lang="en-US" noProof="0" dirty="0"/>
          </a:p>
        </p:txBody>
      </p:sp>
      <p:pic>
        <p:nvPicPr>
          <p:cNvPr id="6" name="Picture 2" descr="https://carrothealth.com/wp-content/uploads/2019/12/CH_maslows-hierarchy.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232" y="0"/>
            <a:ext cx="8235576" cy="585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9087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1813" y="2286000"/>
            <a:ext cx="7624512" cy="4022725"/>
          </a:xfrm>
        </p:spPr>
      </p:pic>
      <p:sp>
        <p:nvSpPr>
          <p:cNvPr id="40963"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spTree>
    <p:extLst>
      <p:ext uri="{BB962C8B-B14F-4D97-AF65-F5344CB8AC3E}">
        <p14:creationId xmlns:p14="http://schemas.microsoft.com/office/powerpoint/2010/main" val="3639836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a:xfrm>
            <a:off x="1981200" y="685800"/>
            <a:ext cx="8229600" cy="1143000"/>
          </a:xfrm>
        </p:spPr>
        <p:txBody>
          <a:bodyPr>
            <a:normAutofit fontScale="90000"/>
          </a:bodyPr>
          <a:lstStyle/>
          <a:p>
            <a:pPr eaLnBrk="1" hangingPunct="1"/>
            <a:r>
              <a:rPr lang="en-US" altLang="en-US" sz="4800"/>
              <a:t>Group and Member </a:t>
            </a:r>
            <a:br>
              <a:rPr lang="en-US" altLang="en-US" sz="4800"/>
            </a:br>
            <a:r>
              <a:rPr lang="en-US" altLang="en-US" sz="4800"/>
              <a:t>Confidence</a:t>
            </a:r>
          </a:p>
        </p:txBody>
      </p:sp>
      <p:sp>
        <p:nvSpPr>
          <p:cNvPr id="43012" name="Rectangle 3"/>
          <p:cNvSpPr>
            <a:spLocks noGrp="1" noChangeArrowheads="1"/>
          </p:cNvSpPr>
          <p:nvPr>
            <p:ph idx="1"/>
          </p:nvPr>
        </p:nvSpPr>
        <p:spPr>
          <a:xfrm>
            <a:off x="876300" y="2209800"/>
            <a:ext cx="12496800" cy="3581400"/>
          </a:xfrm>
        </p:spPr>
        <p:txBody>
          <a:bodyPr/>
          <a:lstStyle/>
          <a:p>
            <a:pPr eaLnBrk="1" hangingPunct="1"/>
            <a:r>
              <a:rPr lang="en-US" altLang="en-US" dirty="0"/>
              <a:t>Members who lack confidence are less likely to share what they know or voice their opinions.</a:t>
            </a:r>
          </a:p>
          <a:p>
            <a:pPr eaLnBrk="1" hangingPunct="1"/>
            <a:r>
              <a:rPr lang="en-US" altLang="en-US" dirty="0"/>
              <a:t>Confident members are more effective group members.</a:t>
            </a:r>
          </a:p>
          <a:p>
            <a:pPr eaLnBrk="1" hangingPunct="1"/>
            <a:r>
              <a:rPr lang="en-US" altLang="en-US" dirty="0"/>
              <a:t>Confident groups are more likely to succeed.</a:t>
            </a:r>
          </a:p>
        </p:txBody>
      </p:sp>
      <p:sp>
        <p:nvSpPr>
          <p:cNvPr id="43010" name="Footer Placeholder 3"/>
          <p:cNvSpPr>
            <a:spLocks noGrp="1"/>
          </p:cNvSpPr>
          <p:nvPr>
            <p:ph type="ftr" sz="quarter" idx="11"/>
          </p:nvPr>
        </p:nvSpPr>
        <p:spPr bwMode="auto">
          <a:xfrm>
            <a:off x="2669888" y="6330854"/>
            <a:ext cx="5901459" cy="2743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spTree>
    <p:extLst>
      <p:ext uri="{BB962C8B-B14F-4D97-AF65-F5344CB8AC3E}">
        <p14:creationId xmlns:p14="http://schemas.microsoft.com/office/powerpoint/2010/main" val="12636834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5" name="Rectangle 2"/>
          <p:cNvSpPr>
            <a:spLocks noGrp="1" noChangeArrowheads="1"/>
          </p:cNvSpPr>
          <p:nvPr>
            <p:ph type="title"/>
          </p:nvPr>
        </p:nvSpPr>
        <p:spPr>
          <a:xfrm>
            <a:off x="1981200" y="685800"/>
            <a:ext cx="8229600" cy="914400"/>
          </a:xfrm>
        </p:spPr>
        <p:txBody>
          <a:bodyPr/>
          <a:lstStyle/>
          <a:p>
            <a:pPr eaLnBrk="1" hangingPunct="1"/>
            <a:r>
              <a:rPr lang="en-US" altLang="en-US" sz="4800"/>
              <a:t>Communication Apprehension</a:t>
            </a:r>
          </a:p>
        </p:txBody>
      </p:sp>
      <p:sp>
        <p:nvSpPr>
          <p:cNvPr id="44036" name="Rectangle 3"/>
          <p:cNvSpPr>
            <a:spLocks noGrp="1" noChangeArrowheads="1"/>
          </p:cNvSpPr>
          <p:nvPr>
            <p:ph idx="1"/>
          </p:nvPr>
        </p:nvSpPr>
        <p:spPr>
          <a:xfrm>
            <a:off x="2514600" y="1905001"/>
            <a:ext cx="7162800" cy="4221163"/>
          </a:xfrm>
        </p:spPr>
        <p:txBody>
          <a:bodyPr>
            <a:normAutofit/>
          </a:bodyPr>
          <a:lstStyle/>
          <a:p>
            <a:pPr eaLnBrk="1" hangingPunct="1">
              <a:lnSpc>
                <a:spcPct val="90000"/>
              </a:lnSpc>
            </a:pPr>
            <a:r>
              <a:rPr lang="en-US" altLang="en-US"/>
              <a:t>“An individual’s level of fear or anxiety associated with either real or anticipated communication with another person or persons.”</a:t>
            </a:r>
          </a:p>
          <a:p>
            <a:pPr eaLnBrk="1" hangingPunct="1">
              <a:lnSpc>
                <a:spcPct val="90000"/>
              </a:lnSpc>
            </a:pPr>
            <a:r>
              <a:rPr lang="en-US" altLang="en-US"/>
              <a:t>About 20 percent of the general population experiences very high levels of communication apprehension.</a:t>
            </a:r>
          </a:p>
          <a:p>
            <a:pPr lvl="1" algn="r" eaLnBrk="1" hangingPunct="1">
              <a:lnSpc>
                <a:spcPct val="90000"/>
              </a:lnSpc>
              <a:buFontTx/>
              <a:buNone/>
            </a:pPr>
            <a:endParaRPr lang="en-US" altLang="en-US">
              <a:solidFill>
                <a:srgbClr val="231F20"/>
              </a:solidFill>
            </a:endParaRPr>
          </a:p>
          <a:p>
            <a:pPr lvl="1" algn="r" eaLnBrk="1" hangingPunct="1">
              <a:lnSpc>
                <a:spcPct val="90000"/>
              </a:lnSpc>
              <a:buFontTx/>
              <a:buNone/>
            </a:pPr>
            <a:r>
              <a:rPr lang="en-US" altLang="en-US">
                <a:solidFill>
                  <a:srgbClr val="231F20"/>
                </a:solidFill>
              </a:rPr>
              <a:t>Virginia P. Richmond and James C. McCroskey, </a:t>
            </a:r>
          </a:p>
          <a:p>
            <a:pPr lvl="1" algn="r" eaLnBrk="1" hangingPunct="1">
              <a:lnSpc>
                <a:spcPct val="90000"/>
              </a:lnSpc>
              <a:buFontTx/>
              <a:buNone/>
            </a:pPr>
            <a:r>
              <a:rPr lang="en-US" altLang="en-US" i="1">
                <a:solidFill>
                  <a:srgbClr val="231F20"/>
                </a:solidFill>
              </a:rPr>
              <a:t>Communication: Apprehension, Avoidance, and Effectiveness</a:t>
            </a:r>
            <a:r>
              <a:rPr lang="en-US" altLang="en-US">
                <a:solidFill>
                  <a:srgbClr val="231F20"/>
                </a:solidFill>
              </a:rPr>
              <a:t> </a:t>
            </a:r>
            <a:endParaRPr lang="en-US" altLang="en-US">
              <a:solidFill>
                <a:srgbClr val="000000"/>
              </a:solidFill>
            </a:endParaRPr>
          </a:p>
          <a:p>
            <a:pPr eaLnBrk="1" hangingPunct="1">
              <a:lnSpc>
                <a:spcPct val="90000"/>
              </a:lnSpc>
            </a:pPr>
            <a:endParaRPr lang="en-US" altLang="en-US"/>
          </a:p>
        </p:txBody>
      </p:sp>
      <p:sp>
        <p:nvSpPr>
          <p:cNvPr id="44034" name="Footer Placeholder 3"/>
          <p:cNvSpPr>
            <a:spLocks noGrp="1"/>
          </p:cNvSpPr>
          <p:nvPr>
            <p:ph type="ftr" sz="quarter" idx="11"/>
          </p:nvPr>
        </p:nvSpPr>
        <p:spPr bwMode="auto">
          <a:xfrm>
            <a:off x="1981200" y="6430965"/>
            <a:ext cx="5901459" cy="2743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dirty="0">
                <a:latin typeface="Arial" panose="020B0604020202020204" pitchFamily="34" charset="0"/>
              </a:rPr>
              <a:t>©2010, 2007, 2003 Pearson Education, Inc.</a:t>
            </a:r>
          </a:p>
        </p:txBody>
      </p:sp>
    </p:spTree>
    <p:extLst>
      <p:ext uri="{BB962C8B-B14F-4D97-AF65-F5344CB8AC3E}">
        <p14:creationId xmlns:p14="http://schemas.microsoft.com/office/powerpoint/2010/main" val="42928227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p:cNvSpPr>
            <a:spLocks noGrp="1" noChangeArrowheads="1"/>
          </p:cNvSpPr>
          <p:nvPr>
            <p:ph type="title"/>
          </p:nvPr>
        </p:nvSpPr>
        <p:spPr>
          <a:xfrm>
            <a:off x="1981200" y="685800"/>
            <a:ext cx="8229600" cy="914400"/>
          </a:xfrm>
        </p:spPr>
        <p:txBody>
          <a:bodyPr/>
          <a:lstStyle/>
          <a:p>
            <a:pPr eaLnBrk="1" hangingPunct="1"/>
            <a:r>
              <a:rPr lang="en-US" altLang="en-US" sz="5400"/>
              <a:t>How Confident Are You?</a:t>
            </a:r>
          </a:p>
        </p:txBody>
      </p:sp>
      <p:sp>
        <p:nvSpPr>
          <p:cNvPr id="45060" name="Rectangle 3"/>
          <p:cNvSpPr>
            <a:spLocks noGrp="1" noChangeArrowheads="1"/>
          </p:cNvSpPr>
          <p:nvPr>
            <p:ph idx="1"/>
          </p:nvPr>
        </p:nvSpPr>
        <p:spPr>
          <a:xfrm>
            <a:off x="2438400" y="1828801"/>
            <a:ext cx="7315200" cy="4297363"/>
          </a:xfrm>
        </p:spPr>
        <p:txBody>
          <a:bodyPr/>
          <a:lstStyle/>
          <a:p>
            <a:pPr eaLnBrk="1" hangingPunct="1">
              <a:lnSpc>
                <a:spcPct val="90000"/>
              </a:lnSpc>
            </a:pPr>
            <a:r>
              <a:rPr lang="en-US" altLang="en-US"/>
              <a:t>Are you comfortable participating in group discussions? </a:t>
            </a:r>
          </a:p>
          <a:p>
            <a:pPr eaLnBrk="1" hangingPunct="1">
              <a:lnSpc>
                <a:spcPct val="90000"/>
              </a:lnSpc>
            </a:pPr>
            <a:r>
              <a:rPr lang="en-US" altLang="en-US"/>
              <a:t>Do you like to get involved in group discussions? Are you afraid to express yourself at meetings?</a:t>
            </a:r>
          </a:p>
          <a:p>
            <a:pPr eaLnBrk="1" hangingPunct="1">
              <a:lnSpc>
                <a:spcPct val="90000"/>
              </a:lnSpc>
            </a:pPr>
            <a:r>
              <a:rPr lang="en-US" altLang="en-US"/>
              <a:t>Are you relaxed when answering questions at a meeting?</a:t>
            </a:r>
          </a:p>
        </p:txBody>
      </p:sp>
      <p:sp>
        <p:nvSpPr>
          <p:cNvPr id="45058" name="Footer Placeholder 3"/>
          <p:cNvSpPr>
            <a:spLocks noGrp="1"/>
          </p:cNvSpPr>
          <p:nvPr>
            <p:ph type="ftr" sz="quarter" idx="11"/>
          </p:nvPr>
        </p:nvSpPr>
        <p:spPr bwMode="auto">
          <a:xfrm>
            <a:off x="2594584" y="6354765"/>
            <a:ext cx="5901459" cy="2743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dirty="0">
                <a:latin typeface="Arial" panose="020B0604020202020204" pitchFamily="34" charset="0"/>
              </a:rPr>
              <a:t>©2010, 2007, 2003 Pearson Education, Inc.</a:t>
            </a:r>
          </a:p>
        </p:txBody>
      </p:sp>
    </p:spTree>
    <p:extLst>
      <p:ext uri="{BB962C8B-B14F-4D97-AF65-F5344CB8AC3E}">
        <p14:creationId xmlns:p14="http://schemas.microsoft.com/office/powerpoint/2010/main" val="2794386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Title 4"/>
          <p:cNvSpPr>
            <a:spLocks noGrp="1"/>
          </p:cNvSpPr>
          <p:nvPr>
            <p:ph type="title"/>
          </p:nvPr>
        </p:nvSpPr>
        <p:spPr>
          <a:xfrm>
            <a:off x="690282" y="838200"/>
            <a:ext cx="8229600" cy="914400"/>
          </a:xfrm>
        </p:spPr>
        <p:txBody>
          <a:bodyPr/>
          <a:lstStyle/>
          <a:p>
            <a:r>
              <a:rPr lang="en-US" altLang="en-US" sz="5400" dirty="0"/>
              <a:t>High Apprehensive</a:t>
            </a:r>
          </a:p>
        </p:txBody>
      </p:sp>
      <p:sp>
        <p:nvSpPr>
          <p:cNvPr id="46084" name="Rectangle 3"/>
          <p:cNvSpPr>
            <a:spLocks noGrp="1" noChangeArrowheads="1"/>
          </p:cNvSpPr>
          <p:nvPr>
            <p:ph idx="1"/>
          </p:nvPr>
        </p:nvSpPr>
        <p:spPr>
          <a:xfrm>
            <a:off x="2819400" y="1752600"/>
            <a:ext cx="6858000" cy="4114800"/>
          </a:xfrm>
        </p:spPr>
        <p:txBody>
          <a:bodyPr/>
          <a:lstStyle/>
          <a:p>
            <a:pPr eaLnBrk="1" hangingPunct="1">
              <a:lnSpc>
                <a:spcPct val="90000"/>
              </a:lnSpc>
            </a:pPr>
            <a:r>
              <a:rPr lang="en-US" altLang="en-US"/>
              <a:t>Avoid participation</a:t>
            </a:r>
          </a:p>
          <a:p>
            <a:pPr eaLnBrk="1" hangingPunct="1">
              <a:lnSpc>
                <a:spcPct val="90000"/>
              </a:lnSpc>
            </a:pPr>
            <a:r>
              <a:rPr lang="en-US" altLang="en-US"/>
              <a:t>Talk less often</a:t>
            </a:r>
          </a:p>
          <a:p>
            <a:pPr eaLnBrk="1" hangingPunct="1">
              <a:lnSpc>
                <a:spcPct val="90000"/>
              </a:lnSpc>
            </a:pPr>
            <a:r>
              <a:rPr lang="en-US" altLang="en-US"/>
              <a:t>Agree with others</a:t>
            </a:r>
          </a:p>
          <a:p>
            <a:pPr eaLnBrk="1" hangingPunct="1">
              <a:lnSpc>
                <a:spcPct val="90000"/>
              </a:lnSpc>
            </a:pPr>
            <a:r>
              <a:rPr lang="en-US" altLang="en-US"/>
              <a:t>Smile or giggle inappropriately</a:t>
            </a:r>
          </a:p>
          <a:p>
            <a:pPr eaLnBrk="1" hangingPunct="1">
              <a:lnSpc>
                <a:spcPct val="90000"/>
              </a:lnSpc>
            </a:pPr>
            <a:r>
              <a:rPr lang="en-US" altLang="en-US"/>
              <a:t>Fidget</a:t>
            </a:r>
          </a:p>
          <a:p>
            <a:pPr eaLnBrk="1" hangingPunct="1">
              <a:lnSpc>
                <a:spcPct val="90000"/>
              </a:lnSpc>
            </a:pPr>
            <a:r>
              <a:rPr lang="en-US" altLang="en-US"/>
              <a:t>Use awkward fillers phrases, e.g. “uh”</a:t>
            </a:r>
          </a:p>
          <a:p>
            <a:pPr eaLnBrk="1" hangingPunct="1">
              <a:lnSpc>
                <a:spcPct val="90000"/>
              </a:lnSpc>
            </a:pPr>
            <a:r>
              <a:rPr lang="en-US" altLang="en-US"/>
              <a:t>Have difficulty following a discussion</a:t>
            </a:r>
          </a:p>
        </p:txBody>
      </p:sp>
      <p:sp>
        <p:nvSpPr>
          <p:cNvPr id="46082" name="Footer Placeholder 3"/>
          <p:cNvSpPr>
            <a:spLocks noGrp="1"/>
          </p:cNvSpPr>
          <p:nvPr>
            <p:ph type="ftr" sz="quarter" idx="11"/>
          </p:nvPr>
        </p:nvSpPr>
        <p:spPr bwMode="auto">
          <a:xfrm>
            <a:off x="1210732" y="6483404"/>
            <a:ext cx="5901459" cy="2743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spTree>
    <p:extLst>
      <p:ext uri="{BB962C8B-B14F-4D97-AF65-F5344CB8AC3E}">
        <p14:creationId xmlns:p14="http://schemas.microsoft.com/office/powerpoint/2010/main" val="27374124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Title 4"/>
          <p:cNvSpPr>
            <a:spLocks noGrp="1"/>
          </p:cNvSpPr>
          <p:nvPr>
            <p:ph type="title"/>
          </p:nvPr>
        </p:nvSpPr>
        <p:spPr>
          <a:xfrm>
            <a:off x="1981200" y="685800"/>
            <a:ext cx="8229600" cy="990600"/>
          </a:xfrm>
        </p:spPr>
        <p:txBody>
          <a:bodyPr/>
          <a:lstStyle/>
          <a:p>
            <a:r>
              <a:rPr lang="en-US" altLang="en-US" sz="5400"/>
              <a:t>Low Apprehensives</a:t>
            </a:r>
          </a:p>
        </p:txBody>
      </p:sp>
      <p:sp>
        <p:nvSpPr>
          <p:cNvPr id="47108" name="Content Placeholder 5"/>
          <p:cNvSpPr>
            <a:spLocks noGrp="1"/>
          </p:cNvSpPr>
          <p:nvPr>
            <p:ph idx="1"/>
          </p:nvPr>
        </p:nvSpPr>
        <p:spPr>
          <a:xfrm>
            <a:off x="2743200" y="1676400"/>
            <a:ext cx="6477000" cy="4267200"/>
          </a:xfrm>
        </p:spPr>
        <p:txBody>
          <a:bodyPr/>
          <a:lstStyle/>
          <a:p>
            <a:pPr eaLnBrk="1" hangingPunct="1"/>
            <a:r>
              <a:rPr lang="en-US" altLang="en-US"/>
              <a:t>Initiate discussion </a:t>
            </a:r>
          </a:p>
          <a:p>
            <a:pPr eaLnBrk="1" hangingPunct="1"/>
            <a:r>
              <a:rPr lang="en-US" altLang="en-US"/>
              <a:t>Speak more often</a:t>
            </a:r>
          </a:p>
          <a:p>
            <a:pPr eaLnBrk="1" hangingPunct="1"/>
            <a:r>
              <a:rPr lang="en-US" altLang="en-US"/>
              <a:t>Assert themselves</a:t>
            </a:r>
          </a:p>
          <a:p>
            <a:pPr eaLnBrk="1" hangingPunct="1"/>
            <a:r>
              <a:rPr lang="en-US" altLang="en-US"/>
              <a:t>Are more likely to become leaders</a:t>
            </a:r>
          </a:p>
          <a:p>
            <a:pPr eaLnBrk="1" hangingPunct="1"/>
            <a:r>
              <a:rPr lang="en-US" altLang="en-US"/>
              <a:t>Choose when to speak or be silent</a:t>
            </a:r>
          </a:p>
          <a:p>
            <a:pPr eaLnBrk="1" hangingPunct="1"/>
            <a:r>
              <a:rPr lang="en-US" altLang="en-US"/>
              <a:t>Appear confident</a:t>
            </a:r>
          </a:p>
          <a:p>
            <a:pPr eaLnBrk="1" hangingPunct="1"/>
            <a:r>
              <a:rPr lang="en-US" altLang="en-US"/>
              <a:t>May dominate discussion</a:t>
            </a:r>
          </a:p>
          <a:p>
            <a:endParaRPr lang="en-US" altLang="en-US"/>
          </a:p>
        </p:txBody>
      </p:sp>
      <p:sp>
        <p:nvSpPr>
          <p:cNvPr id="47106" name="Footer Placeholder 3"/>
          <p:cNvSpPr>
            <a:spLocks noGrp="1"/>
          </p:cNvSpPr>
          <p:nvPr>
            <p:ph type="ftr" sz="quarter" idx="11"/>
          </p:nvPr>
        </p:nvSpPr>
        <p:spPr bwMode="auto">
          <a:xfrm>
            <a:off x="982132" y="6583680"/>
            <a:ext cx="5901459" cy="2743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dirty="0">
                <a:latin typeface="Arial" panose="020B0604020202020204" pitchFamily="34" charset="0"/>
              </a:rPr>
              <a:t>©2010, 2007, 2003 Pearson Education, Inc.</a:t>
            </a:r>
          </a:p>
        </p:txBody>
      </p:sp>
    </p:spTree>
    <p:extLst>
      <p:ext uri="{BB962C8B-B14F-4D97-AF65-F5344CB8AC3E}">
        <p14:creationId xmlns:p14="http://schemas.microsoft.com/office/powerpoint/2010/main" val="17766593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2"/>
          <p:cNvSpPr>
            <a:spLocks noGrp="1" noChangeArrowheads="1"/>
          </p:cNvSpPr>
          <p:nvPr>
            <p:ph type="title"/>
          </p:nvPr>
        </p:nvSpPr>
        <p:spPr>
          <a:xfrm>
            <a:off x="1981200" y="838200"/>
            <a:ext cx="8229600" cy="990600"/>
          </a:xfrm>
        </p:spPr>
        <p:txBody>
          <a:bodyPr>
            <a:normAutofit fontScale="90000"/>
          </a:bodyPr>
          <a:lstStyle/>
          <a:p>
            <a:pPr eaLnBrk="1" hangingPunct="1"/>
            <a:r>
              <a:rPr lang="en-US" altLang="en-US" b="1"/>
              <a:t>Strategies for Coping with Communication Apprehension</a:t>
            </a:r>
          </a:p>
        </p:txBody>
      </p:sp>
      <p:sp>
        <p:nvSpPr>
          <p:cNvPr id="48132" name="Content Placeholder 3"/>
          <p:cNvSpPr>
            <a:spLocks noGrp="1"/>
          </p:cNvSpPr>
          <p:nvPr>
            <p:ph idx="1"/>
          </p:nvPr>
        </p:nvSpPr>
        <p:spPr>
          <a:xfrm>
            <a:off x="2438400" y="2209800"/>
            <a:ext cx="7162800" cy="3886200"/>
          </a:xfrm>
        </p:spPr>
        <p:txBody>
          <a:bodyPr/>
          <a:lstStyle/>
          <a:p>
            <a:pPr>
              <a:spcBef>
                <a:spcPts val="600"/>
              </a:spcBef>
            </a:pPr>
            <a:r>
              <a:rPr lang="en-US" altLang="en-US"/>
              <a:t>Strategy: Know that you are not alone.</a:t>
            </a:r>
          </a:p>
          <a:p>
            <a:pPr>
              <a:spcBef>
                <a:spcPts val="600"/>
              </a:spcBef>
            </a:pPr>
            <a:r>
              <a:rPr lang="en-US" altLang="en-US"/>
              <a:t>Strategy: ________________________.</a:t>
            </a:r>
          </a:p>
          <a:p>
            <a:pPr>
              <a:spcBef>
                <a:spcPts val="600"/>
              </a:spcBef>
            </a:pPr>
            <a:r>
              <a:rPr lang="en-US" altLang="en-US"/>
              <a:t>Strategy: ________________________.</a:t>
            </a:r>
          </a:p>
          <a:p>
            <a:pPr>
              <a:spcBef>
                <a:spcPts val="600"/>
              </a:spcBef>
            </a:pPr>
            <a:r>
              <a:rPr lang="en-US" altLang="en-US"/>
              <a:t>Strategy: Learn communication skills.</a:t>
            </a:r>
          </a:p>
          <a:p>
            <a:pPr>
              <a:spcBef>
                <a:spcPts val="600"/>
              </a:spcBef>
            </a:pPr>
            <a:r>
              <a:rPr lang="en-US" altLang="en-US"/>
              <a:t>Strategy: ________________________.</a:t>
            </a:r>
          </a:p>
          <a:p>
            <a:pPr>
              <a:spcBef>
                <a:spcPts val="600"/>
              </a:spcBef>
            </a:pPr>
            <a:r>
              <a:rPr lang="en-US" altLang="en-US"/>
              <a:t>Strategy: ________________________.</a:t>
            </a:r>
          </a:p>
          <a:p>
            <a:pPr>
              <a:spcBef>
                <a:spcPts val="600"/>
              </a:spcBef>
            </a:pPr>
            <a:r>
              <a:rPr lang="en-US" altLang="en-US"/>
              <a:t>Strategy: ________________________.</a:t>
            </a:r>
          </a:p>
        </p:txBody>
      </p:sp>
      <p:sp>
        <p:nvSpPr>
          <p:cNvPr id="48130" name="Footer Placeholder 3"/>
          <p:cNvSpPr>
            <a:spLocks noGrp="1"/>
          </p:cNvSpPr>
          <p:nvPr>
            <p:ph type="ftr" sz="quarter" idx="11"/>
          </p:nvPr>
        </p:nvSpPr>
        <p:spPr bwMode="auto">
          <a:xfrm>
            <a:off x="1981200" y="6583680"/>
            <a:ext cx="5901459" cy="2743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dirty="0">
                <a:latin typeface="Arial" panose="020B0604020202020204" pitchFamily="34" charset="0"/>
              </a:rPr>
              <a:t>©2010, 2007, 2003 Pearson Education, Inc.</a:t>
            </a:r>
          </a:p>
        </p:txBody>
      </p:sp>
    </p:spTree>
    <p:extLst>
      <p:ext uri="{BB962C8B-B14F-4D97-AF65-F5344CB8AC3E}">
        <p14:creationId xmlns:p14="http://schemas.microsoft.com/office/powerpoint/2010/main" val="21154151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050"/>
          <p:cNvSpPr>
            <a:spLocks noGrp="1" noChangeArrowheads="1"/>
          </p:cNvSpPr>
          <p:nvPr>
            <p:ph type="title"/>
          </p:nvPr>
        </p:nvSpPr>
        <p:spPr>
          <a:xfrm>
            <a:off x="1981200" y="685800"/>
            <a:ext cx="8229600" cy="914400"/>
          </a:xfrm>
        </p:spPr>
        <p:txBody>
          <a:bodyPr/>
          <a:lstStyle/>
          <a:p>
            <a:pPr eaLnBrk="1" hangingPunct="1"/>
            <a:r>
              <a:rPr lang="en-US" altLang="en-US" sz="5400"/>
              <a:t>Constructive Feedback</a:t>
            </a:r>
          </a:p>
        </p:txBody>
      </p:sp>
      <p:sp>
        <p:nvSpPr>
          <p:cNvPr id="49156" name="Rectangle 2051"/>
          <p:cNvSpPr>
            <a:spLocks noGrp="1" noChangeArrowheads="1"/>
          </p:cNvSpPr>
          <p:nvPr>
            <p:ph idx="1"/>
          </p:nvPr>
        </p:nvSpPr>
        <p:spPr>
          <a:xfrm>
            <a:off x="0" y="2288540"/>
            <a:ext cx="13703300" cy="4343400"/>
          </a:xfrm>
        </p:spPr>
        <p:txBody>
          <a:bodyPr>
            <a:normAutofit/>
          </a:bodyPr>
          <a:lstStyle/>
          <a:p>
            <a:pPr eaLnBrk="1" hangingPunct="1">
              <a:lnSpc>
                <a:spcPct val="90000"/>
              </a:lnSpc>
              <a:buFontTx/>
              <a:buNone/>
            </a:pPr>
            <a:r>
              <a:rPr lang="en-US" altLang="en-US" sz="2400" dirty="0">
                <a:latin typeface="Cambria" panose="02040503050406030204" pitchFamily="18" charset="0"/>
                <a:ea typeface="Cambria" panose="02040503050406030204" pitchFamily="18" charset="0"/>
              </a:rPr>
              <a:t>    </a:t>
            </a:r>
            <a:r>
              <a:rPr lang="en-US" altLang="en-US" sz="2400" b="1" dirty="0">
                <a:latin typeface="Cambria" panose="02040503050406030204" pitchFamily="18" charset="0"/>
                <a:ea typeface="Cambria" panose="02040503050406030204" pitchFamily="18" charset="0"/>
              </a:rPr>
              <a:t>	Guidelines for providing constructive feedback to  enhance member confidence:</a:t>
            </a:r>
          </a:p>
          <a:p>
            <a:pPr lvl="1" eaLnBrk="1" hangingPunct="1">
              <a:lnSpc>
                <a:spcPct val="90000"/>
              </a:lnSpc>
              <a:buFontTx/>
              <a:buNone/>
            </a:pPr>
            <a:r>
              <a:rPr lang="en-US" altLang="en-US" sz="2400" dirty="0">
                <a:latin typeface="Cambria" panose="02040503050406030204" pitchFamily="18" charset="0"/>
                <a:ea typeface="Cambria" panose="02040503050406030204" pitchFamily="18" charset="0"/>
              </a:rPr>
              <a:t>•	Focus on the behavior, not the person.</a:t>
            </a:r>
          </a:p>
          <a:p>
            <a:pPr lvl="1" eaLnBrk="1" hangingPunct="1">
              <a:lnSpc>
                <a:spcPct val="90000"/>
              </a:lnSpc>
              <a:buFontTx/>
              <a:buNone/>
            </a:pPr>
            <a:r>
              <a:rPr lang="en-US" altLang="en-US" sz="2400" dirty="0">
                <a:latin typeface="Cambria" panose="02040503050406030204" pitchFamily="18" charset="0"/>
                <a:ea typeface="Cambria" panose="02040503050406030204" pitchFamily="18" charset="0"/>
              </a:rPr>
              <a:t>•	Describe rather than judge behavior.</a:t>
            </a:r>
          </a:p>
          <a:p>
            <a:pPr lvl="1" eaLnBrk="1" hangingPunct="1">
              <a:lnSpc>
                <a:spcPct val="90000"/>
              </a:lnSpc>
              <a:buFontTx/>
              <a:buNone/>
            </a:pPr>
            <a:r>
              <a:rPr lang="en-US" altLang="en-US" sz="2400" dirty="0">
                <a:latin typeface="Cambria" panose="02040503050406030204" pitchFamily="18" charset="0"/>
                <a:ea typeface="Cambria" panose="02040503050406030204" pitchFamily="18" charset="0"/>
              </a:rPr>
              <a:t>•	Provide observations rather than opinions.</a:t>
            </a:r>
          </a:p>
          <a:p>
            <a:pPr lvl="1" eaLnBrk="1" hangingPunct="1">
              <a:lnSpc>
                <a:spcPct val="90000"/>
              </a:lnSpc>
              <a:buFontTx/>
              <a:buNone/>
            </a:pPr>
            <a:r>
              <a:rPr lang="en-US" altLang="en-US" sz="2400" dirty="0">
                <a:latin typeface="Cambria" panose="02040503050406030204" pitchFamily="18" charset="0"/>
                <a:ea typeface="Cambria" panose="02040503050406030204" pitchFamily="18" charset="0"/>
              </a:rPr>
              <a:t>•	Choose an appropriate time and place for feedback rather than ignoring the situation.</a:t>
            </a:r>
          </a:p>
          <a:p>
            <a:pPr lvl="1" eaLnBrk="1" hangingPunct="1">
              <a:lnSpc>
                <a:spcPct val="90000"/>
              </a:lnSpc>
              <a:buFontTx/>
              <a:buNone/>
            </a:pPr>
            <a:r>
              <a:rPr lang="en-US" altLang="en-US" sz="2400" dirty="0">
                <a:latin typeface="Cambria" panose="02040503050406030204" pitchFamily="18" charset="0"/>
                <a:ea typeface="Cambria" panose="02040503050406030204" pitchFamily="18" charset="0"/>
              </a:rPr>
              <a:t>•	Give feedback to help others rather than to meet your own needs. </a:t>
            </a:r>
          </a:p>
        </p:txBody>
      </p:sp>
      <p:sp>
        <p:nvSpPr>
          <p:cNvPr id="49154" name="Footer Placeholder 3"/>
          <p:cNvSpPr>
            <a:spLocks noGrp="1"/>
          </p:cNvSpPr>
          <p:nvPr>
            <p:ph type="ftr" sz="quarter" idx="11"/>
          </p:nvPr>
        </p:nvSpPr>
        <p:spPr bwMode="auto">
          <a:xfrm>
            <a:off x="2438400" y="6494780"/>
            <a:ext cx="5901459" cy="2743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dirty="0">
                <a:latin typeface="Arial" panose="020B0604020202020204" pitchFamily="34" charset="0"/>
              </a:rPr>
              <a:t>©2010, 2007, 2003 Pearson Education, Inc.</a:t>
            </a:r>
          </a:p>
        </p:txBody>
      </p:sp>
    </p:spTree>
    <p:extLst>
      <p:ext uri="{BB962C8B-B14F-4D97-AF65-F5344CB8AC3E}">
        <p14:creationId xmlns:p14="http://schemas.microsoft.com/office/powerpoint/2010/main" val="6283085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2"/>
          <p:cNvSpPr>
            <a:spLocks noGrp="1" noChangeArrowheads="1"/>
          </p:cNvSpPr>
          <p:nvPr>
            <p:ph type="title"/>
          </p:nvPr>
        </p:nvSpPr>
        <p:spPr>
          <a:xfrm>
            <a:off x="876300" y="850900"/>
            <a:ext cx="8229600" cy="914400"/>
          </a:xfrm>
        </p:spPr>
        <p:txBody>
          <a:bodyPr>
            <a:normAutofit fontScale="90000"/>
          </a:bodyPr>
          <a:lstStyle/>
          <a:p>
            <a:pPr eaLnBrk="1" hangingPunct="1"/>
            <a:r>
              <a:rPr lang="en-US" altLang="en-US" b="1" dirty="0">
                <a:solidFill>
                  <a:srgbClr val="0070C0"/>
                </a:solidFill>
              </a:rPr>
              <a:t>If you are a low apprehensive . . .</a:t>
            </a:r>
          </a:p>
        </p:txBody>
      </p:sp>
      <p:sp>
        <p:nvSpPr>
          <p:cNvPr id="50180" name="Rectangle 3"/>
          <p:cNvSpPr>
            <a:spLocks noGrp="1" noChangeArrowheads="1"/>
          </p:cNvSpPr>
          <p:nvPr>
            <p:ph idx="1"/>
          </p:nvPr>
        </p:nvSpPr>
        <p:spPr>
          <a:xfrm>
            <a:off x="2438400" y="2057401"/>
            <a:ext cx="7162800" cy="4373563"/>
          </a:xfrm>
        </p:spPr>
        <p:txBody>
          <a:bodyPr/>
          <a:lstStyle/>
          <a:p>
            <a:pPr eaLnBrk="1" hangingPunct="1">
              <a:buFontTx/>
              <a:buNone/>
            </a:pPr>
            <a:r>
              <a:rPr lang="en-US" altLang="en-US" dirty="0"/>
              <a:t> 	</a:t>
            </a:r>
            <a:r>
              <a:rPr lang="en-US" altLang="en-US" b="1" dirty="0"/>
              <a:t>Supportive highly apprehensive group members by:</a:t>
            </a:r>
          </a:p>
          <a:p>
            <a:pPr eaLnBrk="1" hangingPunct="1">
              <a:buFontTx/>
              <a:buNone/>
            </a:pPr>
            <a:endParaRPr lang="en-US" altLang="en-US" sz="1000" b="1" dirty="0"/>
          </a:p>
          <a:p>
            <a:pPr eaLnBrk="1" hangingPunct="1"/>
            <a:r>
              <a:rPr lang="en-US" altLang="en-US" dirty="0"/>
              <a:t>providing constructive feedback.	</a:t>
            </a:r>
          </a:p>
          <a:p>
            <a:pPr eaLnBrk="1" hangingPunct="1"/>
            <a:r>
              <a:rPr lang="en-US" altLang="en-US" dirty="0"/>
              <a:t>_______________________________.</a:t>
            </a:r>
          </a:p>
          <a:p>
            <a:pPr eaLnBrk="1" hangingPunct="1"/>
            <a:r>
              <a:rPr lang="en-US" altLang="en-US" dirty="0"/>
              <a:t>_______________________________.</a:t>
            </a:r>
          </a:p>
        </p:txBody>
      </p:sp>
      <p:sp>
        <p:nvSpPr>
          <p:cNvPr id="50178" name="Footer Placeholder 3"/>
          <p:cNvSpPr>
            <a:spLocks noGrp="1"/>
          </p:cNvSpPr>
          <p:nvPr>
            <p:ph type="ftr" sz="quarter" idx="11"/>
          </p:nvPr>
        </p:nvSpPr>
        <p:spPr bwMode="auto">
          <a:xfrm>
            <a:off x="2188632" y="6448745"/>
            <a:ext cx="5901459" cy="2743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dirty="0">
                <a:latin typeface="Arial" panose="020B0604020202020204" pitchFamily="34" charset="0"/>
              </a:rPr>
              <a:t>©2010, 2007, 2003 Pearson Education, Inc.</a:t>
            </a:r>
          </a:p>
        </p:txBody>
      </p:sp>
    </p:spTree>
    <p:extLst>
      <p:ext uri="{BB962C8B-B14F-4D97-AF65-F5344CB8AC3E}">
        <p14:creationId xmlns:p14="http://schemas.microsoft.com/office/powerpoint/2010/main" val="34828939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a:xfrm>
            <a:off x="719859" y="736600"/>
            <a:ext cx="7543800" cy="990600"/>
          </a:xfrm>
        </p:spPr>
        <p:txBody>
          <a:bodyPr/>
          <a:lstStyle/>
          <a:p>
            <a:pPr eaLnBrk="1" hangingPunct="1"/>
            <a:r>
              <a:rPr lang="en-US" altLang="en-US" sz="4800" dirty="0">
                <a:solidFill>
                  <a:srgbClr val="0070C0"/>
                </a:solidFill>
              </a:rPr>
              <a:t>Confidence in Virtual Groups</a:t>
            </a:r>
          </a:p>
        </p:txBody>
      </p:sp>
      <p:sp>
        <p:nvSpPr>
          <p:cNvPr id="2" name="Rectangle 3"/>
          <p:cNvSpPr>
            <a:spLocks noGrp="1" noChangeArrowheads="1"/>
          </p:cNvSpPr>
          <p:nvPr>
            <p:ph idx="1"/>
          </p:nvPr>
        </p:nvSpPr>
        <p:spPr>
          <a:xfrm>
            <a:off x="495300" y="1965960"/>
            <a:ext cx="11696700" cy="4572000"/>
          </a:xfrm>
        </p:spPr>
        <p:txBody>
          <a:bodyPr>
            <a:normAutofit/>
          </a:bodyPr>
          <a:lstStyle/>
          <a:p>
            <a:pPr marL="91440" indent="-400050">
              <a:buNone/>
              <a:defRPr/>
            </a:pPr>
            <a:r>
              <a:rPr lang="en-US" dirty="0"/>
              <a:t> </a:t>
            </a:r>
            <a:r>
              <a:rPr lang="en-US" b="1" dirty="0"/>
              <a:t>Why are some people </a:t>
            </a:r>
            <a:r>
              <a:rPr lang="en-US" b="1" i="1" dirty="0"/>
              <a:t>more</a:t>
            </a:r>
            <a:r>
              <a:rPr lang="en-US" b="1" dirty="0"/>
              <a:t> confident communicating in virtual groups?</a:t>
            </a:r>
          </a:p>
          <a:p>
            <a:pPr marL="91440" indent="-400050">
              <a:defRPr/>
            </a:pPr>
            <a:r>
              <a:rPr lang="en-US" sz="2800" dirty="0"/>
              <a:t>____________________________________. </a:t>
            </a:r>
          </a:p>
          <a:p>
            <a:pPr marL="400050" indent="-400050">
              <a:buFont typeface="Arial" charset="0"/>
              <a:buChar char="•"/>
              <a:defRPr/>
            </a:pPr>
            <a:r>
              <a:rPr lang="en-US" sz="2800" dirty="0"/>
              <a:t>They may not have to reveal information about their appearance, gender, race, status, etc. </a:t>
            </a:r>
          </a:p>
          <a:p>
            <a:pPr marL="400050" indent="-400050">
              <a:buFont typeface="Arial" charset="0"/>
              <a:buChar char="•"/>
              <a:defRPr/>
            </a:pPr>
            <a:r>
              <a:rPr lang="en-US" sz="2800" dirty="0"/>
              <a:t>Other members may overestimate a person’s qualities and abilities. </a:t>
            </a:r>
          </a:p>
          <a:p>
            <a:pPr marL="400050" indent="-400050">
              <a:buFont typeface="Arial" charset="0"/>
              <a:buChar char="•"/>
              <a:defRPr/>
            </a:pPr>
            <a:r>
              <a:rPr lang="en-US" sz="2800" dirty="0"/>
              <a:t>____________________________________.</a:t>
            </a:r>
          </a:p>
          <a:p>
            <a:pPr marL="400050" indent="-400050">
              <a:buFont typeface="Arial" charset="0"/>
              <a:buChar char="•"/>
              <a:defRPr/>
            </a:pPr>
            <a:r>
              <a:rPr lang="en-US" sz="2800" dirty="0"/>
              <a:t>____________________________________. </a:t>
            </a:r>
          </a:p>
        </p:txBody>
      </p:sp>
      <p:sp>
        <p:nvSpPr>
          <p:cNvPr id="51202" name="Footer Placeholder 3"/>
          <p:cNvSpPr>
            <a:spLocks noGrp="1"/>
          </p:cNvSpPr>
          <p:nvPr>
            <p:ph type="ftr" sz="quarter" idx="11"/>
          </p:nvPr>
        </p:nvSpPr>
        <p:spPr bwMode="auto">
          <a:xfrm>
            <a:off x="2362200" y="6400800"/>
            <a:ext cx="5901459" cy="2743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dirty="0">
                <a:latin typeface="Arial" panose="020B0604020202020204" pitchFamily="34" charset="0"/>
              </a:rPr>
              <a:t>©2010, 2007, 2003 Pearson Education, Inc.</a:t>
            </a:r>
          </a:p>
        </p:txBody>
      </p:sp>
    </p:spTree>
    <p:extLst>
      <p:ext uri="{BB962C8B-B14F-4D97-AF65-F5344CB8AC3E}">
        <p14:creationId xmlns:p14="http://schemas.microsoft.com/office/powerpoint/2010/main" val="4122963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a:xfrm>
            <a:off x="1981200" y="155575"/>
            <a:ext cx="8229600" cy="1143000"/>
          </a:xfrm>
        </p:spPr>
        <p:txBody>
          <a:bodyPr>
            <a:normAutofit fontScale="90000"/>
          </a:bodyPr>
          <a:lstStyle/>
          <a:p>
            <a:r>
              <a:rPr lang="en-US" altLang="en-US"/>
              <a:t>Mark Zuckerberg left Harvard</a:t>
            </a:r>
            <a:br>
              <a:rPr lang="en-US" altLang="en-US"/>
            </a:br>
            <a:r>
              <a:rPr lang="en-US" altLang="en-US"/>
              <a:t>Bình Tân left Harvard</a:t>
            </a:r>
          </a:p>
        </p:txBody>
      </p:sp>
      <p:sp>
        <p:nvSpPr>
          <p:cNvPr id="819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pic>
        <p:nvPicPr>
          <p:cNvPr id="8197"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9902" y="2016878"/>
            <a:ext cx="3271838" cy="327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95900" y="1539875"/>
            <a:ext cx="5073650" cy="314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895733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p:cNvSpPr>
            <a:spLocks noGrp="1" noChangeArrowheads="1"/>
          </p:cNvSpPr>
          <p:nvPr>
            <p:ph type="title"/>
          </p:nvPr>
        </p:nvSpPr>
        <p:spPr>
          <a:xfrm>
            <a:off x="914400" y="719428"/>
            <a:ext cx="8229600" cy="990600"/>
          </a:xfrm>
        </p:spPr>
        <p:txBody>
          <a:bodyPr/>
          <a:lstStyle/>
          <a:p>
            <a:pPr eaLnBrk="1" hangingPunct="1"/>
            <a:r>
              <a:rPr lang="en-US" altLang="en-US" sz="5400" dirty="0">
                <a:solidFill>
                  <a:srgbClr val="0070C0"/>
                </a:solidFill>
              </a:rPr>
              <a:t>Assertiveness</a:t>
            </a:r>
          </a:p>
        </p:txBody>
      </p:sp>
      <p:sp>
        <p:nvSpPr>
          <p:cNvPr id="52228" name="Rectangle 3"/>
          <p:cNvSpPr>
            <a:spLocks noGrp="1" noChangeArrowheads="1"/>
          </p:cNvSpPr>
          <p:nvPr>
            <p:ph idx="1"/>
          </p:nvPr>
        </p:nvSpPr>
        <p:spPr/>
        <p:txBody>
          <a:bodyPr/>
          <a:lstStyle/>
          <a:p>
            <a:pPr algn="ctr" eaLnBrk="1" hangingPunct="1">
              <a:buFontTx/>
              <a:buNone/>
            </a:pPr>
            <a:r>
              <a:rPr lang="en-US" altLang="en-US"/>
              <a:t> </a:t>
            </a:r>
            <a:endParaRPr lang="en-US" altLang="en-US" sz="3600" b="1"/>
          </a:p>
          <a:p>
            <a:pPr algn="ctr" eaLnBrk="1" hangingPunct="1">
              <a:buFontTx/>
              <a:buNone/>
            </a:pPr>
            <a:r>
              <a:rPr lang="en-US" altLang="en-US" sz="3600"/>
              <a:t>   </a:t>
            </a:r>
            <a:r>
              <a:rPr lang="en-US" altLang="en-US" sz="4400"/>
              <a:t>Speaking up and acting in your own best interests without denying the rights and interests of others</a:t>
            </a:r>
          </a:p>
        </p:txBody>
      </p:sp>
      <p:sp>
        <p:nvSpPr>
          <p:cNvPr id="5222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spTree>
    <p:extLst>
      <p:ext uri="{BB962C8B-B14F-4D97-AF65-F5344CB8AC3E}">
        <p14:creationId xmlns:p14="http://schemas.microsoft.com/office/powerpoint/2010/main" val="17822357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1026"/>
          <p:cNvSpPr>
            <a:spLocks noGrp="1" noChangeArrowheads="1"/>
          </p:cNvSpPr>
          <p:nvPr>
            <p:ph type="title"/>
          </p:nvPr>
        </p:nvSpPr>
        <p:spPr>
          <a:xfrm>
            <a:off x="825500" y="838200"/>
            <a:ext cx="8229600" cy="914400"/>
          </a:xfrm>
        </p:spPr>
        <p:txBody>
          <a:bodyPr/>
          <a:lstStyle/>
          <a:p>
            <a:pPr eaLnBrk="1" hangingPunct="1"/>
            <a:r>
              <a:rPr lang="en-US" altLang="en-US" sz="5400" dirty="0">
                <a:solidFill>
                  <a:srgbClr val="0070C0"/>
                </a:solidFill>
              </a:rPr>
              <a:t>Assertive Group Members</a:t>
            </a:r>
          </a:p>
        </p:txBody>
      </p:sp>
      <p:sp>
        <p:nvSpPr>
          <p:cNvPr id="53252" name="Rectangle 1027"/>
          <p:cNvSpPr>
            <a:spLocks noGrp="1" noChangeArrowheads="1"/>
          </p:cNvSpPr>
          <p:nvPr>
            <p:ph idx="1"/>
          </p:nvPr>
        </p:nvSpPr>
        <p:spPr>
          <a:xfrm>
            <a:off x="698500" y="2063804"/>
            <a:ext cx="10731500" cy="4419600"/>
          </a:xfrm>
        </p:spPr>
        <p:txBody>
          <a:bodyPr>
            <a:normAutofit/>
          </a:bodyPr>
          <a:lstStyle/>
          <a:p>
            <a:pPr eaLnBrk="1" hangingPunct="1">
              <a:lnSpc>
                <a:spcPct val="90000"/>
              </a:lnSpc>
            </a:pPr>
            <a:r>
              <a:rPr lang="en-US" altLang="en-US" sz="2800" dirty="0"/>
              <a:t>Appear confident, honest, open, and cooperative</a:t>
            </a:r>
          </a:p>
          <a:p>
            <a:pPr eaLnBrk="1" hangingPunct="1">
              <a:lnSpc>
                <a:spcPct val="90000"/>
              </a:lnSpc>
            </a:pPr>
            <a:r>
              <a:rPr lang="en-US" altLang="en-US" sz="2800" dirty="0"/>
              <a:t>Volunteer ideas and opinions</a:t>
            </a:r>
          </a:p>
          <a:p>
            <a:pPr eaLnBrk="1" hangingPunct="1">
              <a:lnSpc>
                <a:spcPct val="90000"/>
              </a:lnSpc>
            </a:pPr>
            <a:r>
              <a:rPr lang="en-US" altLang="en-US" sz="2800" dirty="0"/>
              <a:t>Ask and answer questions without fear or hostility</a:t>
            </a:r>
          </a:p>
          <a:p>
            <a:pPr eaLnBrk="1" hangingPunct="1">
              <a:lnSpc>
                <a:spcPct val="90000"/>
              </a:lnSpc>
            </a:pPr>
            <a:r>
              <a:rPr lang="en-US" altLang="en-US" sz="2800" dirty="0"/>
              <a:t>Stand up for their beliefs, even when others disagree</a:t>
            </a:r>
          </a:p>
          <a:p>
            <a:pPr eaLnBrk="1" hangingPunct="1">
              <a:lnSpc>
                <a:spcPct val="90000"/>
              </a:lnSpc>
            </a:pPr>
            <a:r>
              <a:rPr lang="en-US" altLang="en-US" sz="2800" dirty="0"/>
              <a:t>Express their feelings openly</a:t>
            </a:r>
          </a:p>
          <a:p>
            <a:pPr eaLnBrk="1" hangingPunct="1">
              <a:lnSpc>
                <a:spcPct val="90000"/>
              </a:lnSpc>
            </a:pPr>
            <a:r>
              <a:rPr lang="en-US" altLang="en-US" sz="2800" dirty="0"/>
              <a:t>Respect and defend the rights and opinions of others</a:t>
            </a:r>
          </a:p>
          <a:p>
            <a:pPr eaLnBrk="1" hangingPunct="1">
              <a:lnSpc>
                <a:spcPct val="90000"/>
              </a:lnSpc>
            </a:pPr>
            <a:endParaRPr lang="en-US" altLang="en-US" sz="2800" dirty="0"/>
          </a:p>
        </p:txBody>
      </p:sp>
      <p:sp>
        <p:nvSpPr>
          <p:cNvPr id="5325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spTree>
    <p:extLst>
      <p:ext uri="{BB962C8B-B14F-4D97-AF65-F5344CB8AC3E}">
        <p14:creationId xmlns:p14="http://schemas.microsoft.com/office/powerpoint/2010/main" val="1123713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5" name="Rectangle 4"/>
          <p:cNvSpPr>
            <a:spLocks noGrp="1" noChangeArrowheads="1"/>
          </p:cNvSpPr>
          <p:nvPr>
            <p:ph type="title"/>
          </p:nvPr>
        </p:nvSpPr>
        <p:spPr>
          <a:xfrm>
            <a:off x="800100" y="762000"/>
            <a:ext cx="9944100" cy="914400"/>
          </a:xfrm>
        </p:spPr>
        <p:txBody>
          <a:bodyPr>
            <a:normAutofit/>
          </a:bodyPr>
          <a:lstStyle/>
          <a:p>
            <a:pPr eaLnBrk="1" hangingPunct="1"/>
            <a:r>
              <a:rPr lang="en-US" altLang="en-US" dirty="0">
                <a:solidFill>
                  <a:srgbClr val="0070C0"/>
                </a:solidFill>
              </a:rPr>
              <a:t>Balancing Passivity and Aggression</a:t>
            </a:r>
          </a:p>
        </p:txBody>
      </p:sp>
      <p:sp>
        <p:nvSpPr>
          <p:cNvPr id="54276" name="Rectangle 5"/>
          <p:cNvSpPr>
            <a:spLocks noGrp="1" noChangeArrowheads="1"/>
          </p:cNvSpPr>
          <p:nvPr>
            <p:ph idx="1"/>
          </p:nvPr>
        </p:nvSpPr>
        <p:spPr>
          <a:xfrm>
            <a:off x="596900" y="2531164"/>
            <a:ext cx="10998200" cy="4495800"/>
          </a:xfrm>
        </p:spPr>
        <p:txBody>
          <a:bodyPr>
            <a:normAutofit/>
          </a:bodyPr>
          <a:lstStyle/>
          <a:p>
            <a:pPr eaLnBrk="1" hangingPunct="1">
              <a:lnSpc>
                <a:spcPct val="90000"/>
              </a:lnSpc>
            </a:pPr>
            <a:r>
              <a:rPr lang="en-US" altLang="en-US" sz="2800" b="1" dirty="0">
                <a:latin typeface="Cambria" panose="02040503050406030204" pitchFamily="18" charset="0"/>
                <a:ea typeface="Cambria" panose="02040503050406030204" pitchFamily="18" charset="0"/>
              </a:rPr>
              <a:t>Passive group members</a:t>
            </a:r>
            <a:r>
              <a:rPr lang="en-US" altLang="en-US" sz="2800" dirty="0">
                <a:latin typeface="Cambria" panose="02040503050406030204" pitchFamily="18" charset="0"/>
                <a:ea typeface="Cambria" panose="02040503050406030204" pitchFamily="18" charset="0"/>
              </a:rPr>
              <a:t> often lack confidence.  </a:t>
            </a:r>
          </a:p>
          <a:p>
            <a:pPr lvl="1" eaLnBrk="1" hangingPunct="1">
              <a:lnSpc>
                <a:spcPct val="90000"/>
              </a:lnSpc>
            </a:pPr>
            <a:r>
              <a:rPr lang="en-US" altLang="en-US" sz="2800" dirty="0">
                <a:latin typeface="Cambria" panose="02040503050406030204" pitchFamily="18" charset="0"/>
                <a:ea typeface="Cambria" panose="02040503050406030204" pitchFamily="18" charset="0"/>
              </a:rPr>
              <a:t>Reluctant to express their opinions and feelings, fear criticism, and usually do what they are told</a:t>
            </a:r>
          </a:p>
          <a:p>
            <a:pPr eaLnBrk="1" hangingPunct="1">
              <a:lnSpc>
                <a:spcPct val="90000"/>
              </a:lnSpc>
            </a:pPr>
            <a:r>
              <a:rPr lang="en-US" altLang="en-US" sz="2800" b="1" dirty="0">
                <a:latin typeface="Cambria" panose="02040503050406030204" pitchFamily="18" charset="0"/>
                <a:ea typeface="Cambria" panose="02040503050406030204" pitchFamily="18" charset="0"/>
              </a:rPr>
              <a:t>Aggressive members </a:t>
            </a:r>
            <a:r>
              <a:rPr lang="en-US" altLang="en-US" sz="2800" dirty="0">
                <a:latin typeface="Cambria" panose="02040503050406030204" pitchFamily="18" charset="0"/>
                <a:ea typeface="Cambria" panose="02040503050406030204" pitchFamily="18" charset="0"/>
              </a:rPr>
              <a:t>act in their own self-interest at the expense of others.  </a:t>
            </a:r>
          </a:p>
          <a:p>
            <a:pPr lvl="1" eaLnBrk="1" hangingPunct="1">
              <a:lnSpc>
                <a:spcPct val="90000"/>
              </a:lnSpc>
            </a:pPr>
            <a:r>
              <a:rPr lang="en-US" altLang="en-US" sz="2800" dirty="0">
                <a:latin typeface="Cambria" panose="02040503050406030204" pitchFamily="18" charset="0"/>
                <a:ea typeface="Cambria" panose="02040503050406030204" pitchFamily="18" charset="0"/>
              </a:rPr>
              <a:t>Critical, insensitive, combative, and even abusive</a:t>
            </a:r>
            <a:endParaRPr lang="en-US" altLang="en-US" sz="2800" b="1" dirty="0">
              <a:latin typeface="Cambria" panose="02040503050406030204" pitchFamily="18" charset="0"/>
              <a:ea typeface="Cambria" panose="02040503050406030204" pitchFamily="18" charset="0"/>
            </a:endParaRPr>
          </a:p>
        </p:txBody>
      </p:sp>
      <p:sp>
        <p:nvSpPr>
          <p:cNvPr id="54274" name="Footer Placeholder 3"/>
          <p:cNvSpPr>
            <a:spLocks noGrp="1"/>
          </p:cNvSpPr>
          <p:nvPr>
            <p:ph type="ftr" sz="quarter" idx="11"/>
          </p:nvPr>
        </p:nvSpPr>
        <p:spPr bwMode="auto">
          <a:xfrm>
            <a:off x="2442632" y="6369104"/>
            <a:ext cx="5901459" cy="2743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dirty="0">
                <a:latin typeface="Arial" panose="020B0604020202020204" pitchFamily="34" charset="0"/>
              </a:rPr>
              <a:t>©2010, 2007, 2003 Pearson Education, Inc.</a:t>
            </a:r>
          </a:p>
        </p:txBody>
      </p:sp>
    </p:spTree>
    <p:extLst>
      <p:ext uri="{BB962C8B-B14F-4D97-AF65-F5344CB8AC3E}">
        <p14:creationId xmlns:p14="http://schemas.microsoft.com/office/powerpoint/2010/main" val="37750602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a:xfrm>
            <a:off x="876300" y="656748"/>
            <a:ext cx="8229600" cy="1143000"/>
          </a:xfrm>
        </p:spPr>
        <p:txBody>
          <a:bodyPr/>
          <a:lstStyle/>
          <a:p>
            <a:pPr eaLnBrk="1" hangingPunct="1"/>
            <a:r>
              <a:rPr lang="en-US" altLang="en-US" sz="4800" dirty="0"/>
              <a:t>Passive-Aggressive Members</a:t>
            </a:r>
          </a:p>
        </p:txBody>
      </p:sp>
      <p:sp>
        <p:nvSpPr>
          <p:cNvPr id="55300" name="Rectangle 3"/>
          <p:cNvSpPr>
            <a:spLocks noGrp="1" noChangeArrowheads="1"/>
          </p:cNvSpPr>
          <p:nvPr>
            <p:ph idx="1"/>
          </p:nvPr>
        </p:nvSpPr>
        <p:spPr>
          <a:xfrm>
            <a:off x="406400" y="1799748"/>
            <a:ext cx="11391900" cy="4761388"/>
          </a:xfrm>
        </p:spPr>
        <p:txBody>
          <a:bodyPr>
            <a:normAutofit/>
          </a:bodyPr>
          <a:lstStyle/>
          <a:p>
            <a:pPr eaLnBrk="1" hangingPunct="1">
              <a:buFontTx/>
              <a:buNone/>
            </a:pPr>
            <a:r>
              <a:rPr lang="en-US" altLang="en-US" sz="2800" b="1" dirty="0"/>
              <a:t>    Passive-aggressive</a:t>
            </a:r>
            <a:r>
              <a:rPr lang="en-US" altLang="en-US" sz="2800" dirty="0"/>
              <a:t> members mask aggression by appearing passive or cooperative.</a:t>
            </a:r>
          </a:p>
          <a:p>
            <a:pPr lvl="1" eaLnBrk="1" hangingPunct="1"/>
            <a:r>
              <a:rPr lang="en-US" altLang="en-US" sz="2800" dirty="0"/>
              <a:t>They rarely exhibit aggressive behavior.</a:t>
            </a:r>
          </a:p>
          <a:p>
            <a:pPr lvl="1" eaLnBrk="1" hangingPunct="1"/>
            <a:r>
              <a:rPr lang="en-US" altLang="en-US" sz="2800" dirty="0"/>
              <a:t>They do not respect the rights of others.</a:t>
            </a:r>
          </a:p>
          <a:p>
            <a:pPr lvl="1" eaLnBrk="1" hangingPunct="1"/>
            <a:r>
              <a:rPr lang="en-US" altLang="en-US" sz="2800" dirty="0"/>
              <a:t>They often get what they want by  </a:t>
            </a:r>
          </a:p>
          <a:p>
            <a:pPr lvl="2" eaLnBrk="1" hangingPunct="1"/>
            <a:r>
              <a:rPr lang="en-US" altLang="en-US" sz="2800" dirty="0"/>
              <a:t>undermining others behind their backs.</a:t>
            </a:r>
          </a:p>
          <a:p>
            <a:pPr lvl="2" eaLnBrk="1" hangingPunct="1"/>
            <a:r>
              <a:rPr lang="en-US" altLang="en-US" sz="2800" dirty="0"/>
              <a:t>deceiving others about their intentions.</a:t>
            </a:r>
          </a:p>
        </p:txBody>
      </p:sp>
      <p:sp>
        <p:nvSpPr>
          <p:cNvPr id="55298" name="Footer Placeholder 3"/>
          <p:cNvSpPr>
            <a:spLocks noGrp="1"/>
          </p:cNvSpPr>
          <p:nvPr>
            <p:ph type="ftr" sz="quarter" idx="11"/>
          </p:nvPr>
        </p:nvSpPr>
        <p:spPr bwMode="auto">
          <a:xfrm>
            <a:off x="2328332" y="6423976"/>
            <a:ext cx="5901459" cy="2743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pic>
        <p:nvPicPr>
          <p:cNvPr id="55301"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43850" y="2641601"/>
            <a:ext cx="4049958" cy="2946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780205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Title 3"/>
          <p:cNvSpPr>
            <a:spLocks noGrp="1"/>
          </p:cNvSpPr>
          <p:nvPr>
            <p:ph type="title"/>
          </p:nvPr>
        </p:nvSpPr>
        <p:spPr>
          <a:xfrm>
            <a:off x="1981200" y="762000"/>
            <a:ext cx="8229600" cy="1143000"/>
          </a:xfrm>
        </p:spPr>
        <p:txBody>
          <a:bodyPr>
            <a:normAutofit fontScale="90000"/>
          </a:bodyPr>
          <a:lstStyle/>
          <a:p>
            <a:r>
              <a:rPr lang="en-US" altLang="en-US" sz="4800" dirty="0"/>
              <a:t>Group Effectiveness</a:t>
            </a:r>
            <a:br>
              <a:rPr lang="en-US" altLang="en-US" sz="4800" dirty="0"/>
            </a:br>
            <a:r>
              <a:rPr lang="en-US" altLang="en-US" sz="4800" dirty="0"/>
              <a:t>and Member Assertiveness</a:t>
            </a:r>
          </a:p>
        </p:txBody>
      </p:sp>
      <p:sp>
        <p:nvSpPr>
          <p:cNvPr id="56322"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pic>
        <p:nvPicPr>
          <p:cNvPr id="56324" name="Picture 2" descr="E:\WIG6e_Converted_art\EW503F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449" y="2286000"/>
            <a:ext cx="8210951" cy="4184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412022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itle 3"/>
          <p:cNvSpPr>
            <a:spLocks noGrp="1"/>
          </p:cNvSpPr>
          <p:nvPr>
            <p:ph type="title"/>
          </p:nvPr>
        </p:nvSpPr>
        <p:spPr>
          <a:xfrm>
            <a:off x="1981200" y="762000"/>
            <a:ext cx="8229600" cy="1143000"/>
          </a:xfrm>
        </p:spPr>
        <p:txBody>
          <a:bodyPr>
            <a:normAutofit fontScale="90000"/>
          </a:bodyPr>
          <a:lstStyle/>
          <a:p>
            <a:r>
              <a:rPr lang="en-US" altLang="en-US" sz="4800"/>
              <a:t>Group Effectiveness</a:t>
            </a:r>
            <a:br>
              <a:rPr lang="en-US" altLang="en-US" sz="4800"/>
            </a:br>
            <a:r>
              <a:rPr lang="en-US" altLang="en-US" sz="4800"/>
              <a:t>and Member Assertiveness</a:t>
            </a:r>
          </a:p>
        </p:txBody>
      </p:sp>
      <p:sp>
        <p:nvSpPr>
          <p:cNvPr id="57346"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pic>
        <p:nvPicPr>
          <p:cNvPr id="57348" name="Picture 2" descr="E:\WIG6e_Converted_art\EW503F0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286000"/>
            <a:ext cx="7239000" cy="368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9"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167689" y="3962401"/>
            <a:ext cx="1514475" cy="110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50" name="Picture 3"/>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194300" y="3657601"/>
            <a:ext cx="2344738" cy="140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22484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3888" y="1882775"/>
            <a:ext cx="7624512" cy="4022725"/>
          </a:xfrm>
        </p:spPr>
      </p:pic>
      <p:sp>
        <p:nvSpPr>
          <p:cNvPr id="58371"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sp>
        <p:nvSpPr>
          <p:cNvPr id="58372" name="TextBox 5"/>
          <p:cNvSpPr txBox="1">
            <a:spLocks noChangeArrowheads="1"/>
          </p:cNvSpPr>
          <p:nvPr/>
        </p:nvSpPr>
        <p:spPr bwMode="auto">
          <a:xfrm>
            <a:off x="8629650" y="2344739"/>
            <a:ext cx="12192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Arial" panose="020B0604020202020204" pitchFamily="34" charset="0"/>
              </a:rPr>
              <a:t>D</a:t>
            </a:r>
          </a:p>
        </p:txBody>
      </p:sp>
      <p:sp>
        <p:nvSpPr>
          <p:cNvPr id="58373" name="TextBox 6"/>
          <p:cNvSpPr txBox="1">
            <a:spLocks noChangeArrowheads="1"/>
          </p:cNvSpPr>
          <p:nvPr/>
        </p:nvSpPr>
        <p:spPr bwMode="auto">
          <a:xfrm>
            <a:off x="9448800" y="28067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Arial" panose="020B0604020202020204" pitchFamily="34" charset="0"/>
              </a:rPr>
              <a:t>E</a:t>
            </a:r>
          </a:p>
        </p:txBody>
      </p:sp>
      <p:sp>
        <p:nvSpPr>
          <p:cNvPr id="58374" name="TextBox 7"/>
          <p:cNvSpPr txBox="1">
            <a:spLocks noChangeArrowheads="1"/>
          </p:cNvSpPr>
          <p:nvPr/>
        </p:nvSpPr>
        <p:spPr bwMode="auto">
          <a:xfrm>
            <a:off x="2924175" y="2633663"/>
            <a:ext cx="1219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Arial" panose="020B0604020202020204" pitchFamily="34" charset="0"/>
              </a:rPr>
              <a:t>A</a:t>
            </a:r>
          </a:p>
        </p:txBody>
      </p:sp>
      <p:sp>
        <p:nvSpPr>
          <p:cNvPr id="58375" name="TextBox 8"/>
          <p:cNvSpPr txBox="1">
            <a:spLocks noChangeArrowheads="1"/>
          </p:cNvSpPr>
          <p:nvPr/>
        </p:nvSpPr>
        <p:spPr bwMode="auto">
          <a:xfrm>
            <a:off x="6100763" y="2136775"/>
            <a:ext cx="137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Arial" panose="020B0604020202020204" pitchFamily="34" charset="0"/>
              </a:rPr>
              <a:t>C</a:t>
            </a:r>
          </a:p>
        </p:txBody>
      </p:sp>
      <p:sp>
        <p:nvSpPr>
          <p:cNvPr id="58376" name="TextBox 9"/>
          <p:cNvSpPr txBox="1">
            <a:spLocks noChangeArrowheads="1"/>
          </p:cNvSpPr>
          <p:nvPr/>
        </p:nvSpPr>
        <p:spPr bwMode="auto">
          <a:xfrm>
            <a:off x="4076701" y="2287588"/>
            <a:ext cx="15478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en-US" sz="1800">
                <a:latin typeface="Arial" panose="020B0604020202020204" pitchFamily="34" charset="0"/>
              </a:rPr>
              <a:t>B</a:t>
            </a:r>
          </a:p>
        </p:txBody>
      </p:sp>
    </p:spTree>
    <p:extLst>
      <p:ext uri="{BB962C8B-B14F-4D97-AF65-F5344CB8AC3E}">
        <p14:creationId xmlns:p14="http://schemas.microsoft.com/office/powerpoint/2010/main" val="964451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02013" y="1727200"/>
            <a:ext cx="7624512" cy="4441825"/>
          </a:xfrm>
        </p:spPr>
      </p:pic>
      <p:sp>
        <p:nvSpPr>
          <p:cNvPr id="59395"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sp>
        <p:nvSpPr>
          <p:cNvPr id="59396" name="TextBox 5"/>
          <p:cNvSpPr txBox="1">
            <a:spLocks noChangeArrowheads="1"/>
          </p:cNvSpPr>
          <p:nvPr/>
        </p:nvSpPr>
        <p:spPr bwMode="auto">
          <a:xfrm>
            <a:off x="8285163" y="2301875"/>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srgbClr val="FF0000"/>
                </a:solidFill>
                <a:latin typeface="Arial" panose="020B0604020202020204" pitchFamily="34" charset="0"/>
              </a:rPr>
              <a:t>Passive</a:t>
            </a:r>
          </a:p>
        </p:txBody>
      </p:sp>
      <p:sp>
        <p:nvSpPr>
          <p:cNvPr id="59397" name="TextBox 6"/>
          <p:cNvSpPr txBox="1">
            <a:spLocks noChangeArrowheads="1"/>
          </p:cNvSpPr>
          <p:nvPr/>
        </p:nvSpPr>
        <p:spPr bwMode="auto">
          <a:xfrm>
            <a:off x="8929688" y="285115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Arial" panose="020B0604020202020204" pitchFamily="34" charset="0"/>
              </a:rPr>
              <a:t>Assertive</a:t>
            </a:r>
          </a:p>
        </p:txBody>
      </p:sp>
      <p:sp>
        <p:nvSpPr>
          <p:cNvPr id="59398" name="TextBox 7"/>
          <p:cNvSpPr txBox="1">
            <a:spLocks noChangeArrowheads="1"/>
          </p:cNvSpPr>
          <p:nvPr/>
        </p:nvSpPr>
        <p:spPr bwMode="auto">
          <a:xfrm>
            <a:off x="2514600" y="2667000"/>
            <a:ext cx="1219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Arial" panose="020B0604020202020204" pitchFamily="34" charset="0"/>
              </a:rPr>
              <a:t>Assertive</a:t>
            </a:r>
          </a:p>
        </p:txBody>
      </p:sp>
      <p:sp>
        <p:nvSpPr>
          <p:cNvPr id="59399" name="TextBox 8"/>
          <p:cNvSpPr txBox="1">
            <a:spLocks noChangeArrowheads="1"/>
          </p:cNvSpPr>
          <p:nvPr/>
        </p:nvSpPr>
        <p:spPr bwMode="auto">
          <a:xfrm>
            <a:off x="5791200" y="2251075"/>
            <a:ext cx="12192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latin typeface="Arial" panose="020B0604020202020204" pitchFamily="34" charset="0"/>
              </a:rPr>
              <a:t>Assertive</a:t>
            </a:r>
          </a:p>
        </p:txBody>
      </p:sp>
      <p:sp>
        <p:nvSpPr>
          <p:cNvPr id="59400" name="TextBox 9"/>
          <p:cNvSpPr txBox="1">
            <a:spLocks noChangeArrowheads="1"/>
          </p:cNvSpPr>
          <p:nvPr/>
        </p:nvSpPr>
        <p:spPr bwMode="auto">
          <a:xfrm>
            <a:off x="4179888" y="2271713"/>
            <a:ext cx="1549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800">
                <a:solidFill>
                  <a:srgbClr val="FF0000"/>
                </a:solidFill>
                <a:latin typeface="Arial" panose="020B0604020202020204" pitchFamily="34" charset="0"/>
              </a:rPr>
              <a:t>Aggressive</a:t>
            </a:r>
          </a:p>
          <a:p>
            <a:pPr>
              <a:spcBef>
                <a:spcPct val="0"/>
              </a:spcBef>
              <a:buFontTx/>
              <a:buNone/>
            </a:pPr>
            <a:endParaRPr lang="en-US" altLang="en-US" sz="1800">
              <a:solidFill>
                <a:srgbClr val="FF0000"/>
              </a:solidFill>
              <a:latin typeface="Arial" panose="020B0604020202020204" pitchFamily="34" charset="0"/>
            </a:endParaRPr>
          </a:p>
        </p:txBody>
      </p:sp>
    </p:spTree>
    <p:extLst>
      <p:ext uri="{BB962C8B-B14F-4D97-AF65-F5344CB8AC3E}">
        <p14:creationId xmlns:p14="http://schemas.microsoft.com/office/powerpoint/2010/main" val="10126228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a:xfrm>
            <a:off x="1560514" y="-228600"/>
            <a:ext cx="9107487" cy="1143000"/>
          </a:xfrm>
        </p:spPr>
        <p:txBody>
          <a:bodyPr/>
          <a:lstStyle/>
          <a:p>
            <a:r>
              <a:rPr lang="en-US" altLang="en-US"/>
              <a:t>Page 72</a:t>
            </a:r>
          </a:p>
        </p:txBody>
      </p:sp>
      <p:sp>
        <p:nvSpPr>
          <p:cNvPr id="60419"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graphicFrame>
        <p:nvGraphicFramePr>
          <p:cNvPr id="5" name="Table 4"/>
          <p:cNvGraphicFramePr>
            <a:graphicFrameLocks noGrp="1"/>
          </p:cNvGraphicFramePr>
          <p:nvPr/>
        </p:nvGraphicFramePr>
        <p:xfrm>
          <a:off x="685800" y="1"/>
          <a:ext cx="11049001" cy="6303963"/>
        </p:xfrm>
        <a:graphic>
          <a:graphicData uri="http://schemas.openxmlformats.org/drawingml/2006/table">
            <a:tbl>
              <a:tblPr firstRow="1" bandRow="1">
                <a:tableStyleId>{5C22544A-7EE6-4342-B048-85BDC9FD1C3A}</a:tableStyleId>
              </a:tblPr>
              <a:tblGrid>
                <a:gridCol w="3225986">
                  <a:extLst>
                    <a:ext uri="{9D8B030D-6E8A-4147-A177-3AD203B41FA5}">
                      <a16:colId xmlns:a16="http://schemas.microsoft.com/office/drawing/2014/main" val="20000"/>
                    </a:ext>
                  </a:extLst>
                </a:gridCol>
                <a:gridCol w="1532344">
                  <a:extLst>
                    <a:ext uri="{9D8B030D-6E8A-4147-A177-3AD203B41FA5}">
                      <a16:colId xmlns:a16="http://schemas.microsoft.com/office/drawing/2014/main" val="20001"/>
                    </a:ext>
                  </a:extLst>
                </a:gridCol>
                <a:gridCol w="1532344">
                  <a:extLst>
                    <a:ext uri="{9D8B030D-6E8A-4147-A177-3AD203B41FA5}">
                      <a16:colId xmlns:a16="http://schemas.microsoft.com/office/drawing/2014/main" val="20002"/>
                    </a:ext>
                  </a:extLst>
                </a:gridCol>
                <a:gridCol w="1612992">
                  <a:extLst>
                    <a:ext uri="{9D8B030D-6E8A-4147-A177-3AD203B41FA5}">
                      <a16:colId xmlns:a16="http://schemas.microsoft.com/office/drawing/2014/main" val="20003"/>
                    </a:ext>
                  </a:extLst>
                </a:gridCol>
                <a:gridCol w="1445490">
                  <a:extLst>
                    <a:ext uri="{9D8B030D-6E8A-4147-A177-3AD203B41FA5}">
                      <a16:colId xmlns:a16="http://schemas.microsoft.com/office/drawing/2014/main" val="20004"/>
                    </a:ext>
                  </a:extLst>
                </a:gridCol>
                <a:gridCol w="1699845">
                  <a:extLst>
                    <a:ext uri="{9D8B030D-6E8A-4147-A177-3AD203B41FA5}">
                      <a16:colId xmlns:a16="http://schemas.microsoft.com/office/drawing/2014/main" val="20005"/>
                    </a:ext>
                  </a:extLst>
                </a:gridCol>
              </a:tblGrid>
              <a:tr h="781939">
                <a:tc>
                  <a:txBody>
                    <a:bodyPr/>
                    <a:lstStyle/>
                    <a:p>
                      <a:endParaRPr lang="en-US" sz="4000" b="0" dirty="0">
                        <a:solidFill>
                          <a:schemeClr val="tx1"/>
                        </a:solidFill>
                      </a:endParaRPr>
                    </a:p>
                  </a:txBody>
                  <a:tcPr marT="45719" marB="45719"/>
                </a:tc>
                <a:tc>
                  <a:txBody>
                    <a:bodyPr/>
                    <a:lstStyle/>
                    <a:p>
                      <a:endParaRPr lang="en-US" sz="3600" b="1" dirty="0">
                        <a:solidFill>
                          <a:schemeClr val="tx1"/>
                        </a:solidFill>
                      </a:endParaRPr>
                    </a:p>
                  </a:txBody>
                  <a:tcPr marT="45719" marB="45719"/>
                </a:tc>
                <a:tc>
                  <a:txBody>
                    <a:bodyPr/>
                    <a:lstStyle/>
                    <a:p>
                      <a:endParaRPr lang="en-US" sz="3600" b="1" dirty="0">
                        <a:solidFill>
                          <a:schemeClr val="tx1"/>
                        </a:solidFill>
                      </a:endParaRPr>
                    </a:p>
                  </a:txBody>
                  <a:tcPr marT="45719" marB="45719"/>
                </a:tc>
                <a:tc>
                  <a:txBody>
                    <a:bodyPr/>
                    <a:lstStyle/>
                    <a:p>
                      <a:endParaRPr lang="en-US" sz="3600" b="1" dirty="0">
                        <a:solidFill>
                          <a:schemeClr val="tx1"/>
                        </a:solidFill>
                      </a:endParaRPr>
                    </a:p>
                  </a:txBody>
                  <a:tcPr marT="45719" marB="45719"/>
                </a:tc>
                <a:tc>
                  <a:txBody>
                    <a:bodyPr/>
                    <a:lstStyle/>
                    <a:p>
                      <a:endParaRPr lang="en-US" sz="3600" b="1" dirty="0">
                        <a:solidFill>
                          <a:srgbClr val="FF0000"/>
                        </a:solidFill>
                      </a:endParaRPr>
                    </a:p>
                  </a:txBody>
                  <a:tcPr marT="45719" marB="45719"/>
                </a:tc>
                <a:tc>
                  <a:txBody>
                    <a:bodyPr/>
                    <a:lstStyle/>
                    <a:p>
                      <a:endParaRPr lang="en-US" sz="3600" b="1" dirty="0">
                        <a:solidFill>
                          <a:schemeClr val="tx1"/>
                        </a:solidFill>
                      </a:endParaRPr>
                    </a:p>
                  </a:txBody>
                  <a:tcPr marT="45719" marB="45719"/>
                </a:tc>
                <a:extLst>
                  <a:ext uri="{0D108BD9-81ED-4DB2-BD59-A6C34878D82A}">
                    <a16:rowId xmlns:a16="http://schemas.microsoft.com/office/drawing/2014/main" val="10000"/>
                  </a:ext>
                </a:extLst>
              </a:tr>
              <a:tr h="970488">
                <a:tc>
                  <a:txBody>
                    <a:bodyPr/>
                    <a:lstStyle/>
                    <a:p>
                      <a:r>
                        <a:rPr lang="en-US" sz="4000" b="0" dirty="0">
                          <a:solidFill>
                            <a:schemeClr val="tx1"/>
                          </a:solidFill>
                        </a:rPr>
                        <a:t>Achievement</a:t>
                      </a:r>
                    </a:p>
                  </a:txBody>
                  <a:tcPr marT="45719" marB="45719"/>
                </a:tc>
                <a:tc>
                  <a:txBody>
                    <a:bodyPr/>
                    <a:lstStyle/>
                    <a:p>
                      <a:endParaRPr lang="en-US" sz="4000" b="0" dirty="0">
                        <a:solidFill>
                          <a:schemeClr val="tx1"/>
                        </a:solidFill>
                      </a:endParaRPr>
                    </a:p>
                  </a:txBody>
                  <a:tcPr marT="45719" marB="45719"/>
                </a:tc>
                <a:tc>
                  <a:txBody>
                    <a:bodyPr/>
                    <a:lstStyle/>
                    <a:p>
                      <a:endParaRPr lang="en-US" sz="4000" b="0" dirty="0">
                        <a:solidFill>
                          <a:schemeClr val="tx1"/>
                        </a:solidFill>
                      </a:endParaRPr>
                    </a:p>
                  </a:txBody>
                  <a:tcPr marT="45719" marB="45719"/>
                </a:tc>
                <a:tc>
                  <a:txBody>
                    <a:bodyPr/>
                    <a:lstStyle/>
                    <a:p>
                      <a:endParaRPr lang="en-US" sz="4000" b="0" dirty="0">
                        <a:solidFill>
                          <a:schemeClr val="tx1"/>
                        </a:solidFill>
                      </a:endParaRPr>
                    </a:p>
                  </a:txBody>
                  <a:tcPr marT="45719" marB="45719"/>
                </a:tc>
                <a:tc>
                  <a:txBody>
                    <a:bodyPr/>
                    <a:lstStyle/>
                    <a:p>
                      <a:endParaRPr lang="en-US" sz="4000" b="0" dirty="0">
                        <a:solidFill>
                          <a:srgbClr val="FF0000"/>
                        </a:solidFill>
                      </a:endParaRPr>
                    </a:p>
                  </a:txBody>
                  <a:tcPr marT="45719" marB="45719"/>
                </a:tc>
                <a:tc>
                  <a:txBody>
                    <a:bodyPr/>
                    <a:lstStyle/>
                    <a:p>
                      <a:endParaRPr lang="en-US" sz="4000" b="0" dirty="0">
                        <a:solidFill>
                          <a:schemeClr val="tx1"/>
                        </a:solidFill>
                      </a:endParaRPr>
                    </a:p>
                  </a:txBody>
                  <a:tcPr marT="45719" marB="45719"/>
                </a:tc>
                <a:extLst>
                  <a:ext uri="{0D108BD9-81ED-4DB2-BD59-A6C34878D82A}">
                    <a16:rowId xmlns:a16="http://schemas.microsoft.com/office/drawing/2014/main" val="10001"/>
                  </a:ext>
                </a:extLst>
              </a:tr>
              <a:tr h="1302808">
                <a:tc>
                  <a:txBody>
                    <a:bodyPr/>
                    <a:lstStyle/>
                    <a:p>
                      <a:r>
                        <a:rPr lang="en-US" sz="3200" b="0" dirty="0">
                          <a:solidFill>
                            <a:schemeClr val="tx1"/>
                          </a:solidFill>
                        </a:rPr>
                        <a:t>Interaction-communication</a:t>
                      </a:r>
                    </a:p>
                  </a:txBody>
                  <a:tcPr marT="45719" marB="45719"/>
                </a:tc>
                <a:tc>
                  <a:txBody>
                    <a:bodyPr/>
                    <a:lstStyle/>
                    <a:p>
                      <a:endParaRPr lang="en-US" sz="4000" b="0" dirty="0">
                        <a:solidFill>
                          <a:schemeClr val="tx1"/>
                        </a:solidFill>
                      </a:endParaRPr>
                    </a:p>
                  </a:txBody>
                  <a:tcPr marT="45719" marB="45719"/>
                </a:tc>
                <a:tc>
                  <a:txBody>
                    <a:bodyPr/>
                    <a:lstStyle/>
                    <a:p>
                      <a:endParaRPr lang="en-US" sz="4000" b="0" dirty="0">
                        <a:solidFill>
                          <a:schemeClr val="tx1"/>
                        </a:solidFill>
                      </a:endParaRPr>
                    </a:p>
                  </a:txBody>
                  <a:tcPr marT="45719" marB="45719"/>
                </a:tc>
                <a:tc>
                  <a:txBody>
                    <a:bodyPr/>
                    <a:lstStyle/>
                    <a:p>
                      <a:endParaRPr lang="en-US" sz="4000" b="0" dirty="0">
                        <a:solidFill>
                          <a:schemeClr val="tx1"/>
                        </a:solidFill>
                      </a:endParaRPr>
                    </a:p>
                  </a:txBody>
                  <a:tcPr marT="45719" marB="45719"/>
                </a:tc>
                <a:tc>
                  <a:txBody>
                    <a:bodyPr/>
                    <a:lstStyle/>
                    <a:p>
                      <a:endParaRPr lang="en-US" sz="4000" b="0" dirty="0">
                        <a:solidFill>
                          <a:srgbClr val="FF0000"/>
                        </a:solidFill>
                      </a:endParaRPr>
                    </a:p>
                  </a:txBody>
                  <a:tcPr marT="45719" marB="45719"/>
                </a:tc>
                <a:tc>
                  <a:txBody>
                    <a:bodyPr/>
                    <a:lstStyle/>
                    <a:p>
                      <a:endParaRPr lang="en-US" sz="4000" b="0" dirty="0">
                        <a:solidFill>
                          <a:schemeClr val="tx1"/>
                        </a:solidFill>
                      </a:endParaRPr>
                    </a:p>
                  </a:txBody>
                  <a:tcPr marT="45719" marB="45719"/>
                </a:tc>
                <a:extLst>
                  <a:ext uri="{0D108BD9-81ED-4DB2-BD59-A6C34878D82A}">
                    <a16:rowId xmlns:a16="http://schemas.microsoft.com/office/drawing/2014/main" val="10002"/>
                  </a:ext>
                </a:extLst>
              </a:tr>
              <a:tr h="1167758">
                <a:tc>
                  <a:txBody>
                    <a:bodyPr/>
                    <a:lstStyle/>
                    <a:p>
                      <a:r>
                        <a:rPr lang="en-US" sz="3200" b="0" dirty="0">
                          <a:solidFill>
                            <a:schemeClr val="tx1"/>
                          </a:solidFill>
                        </a:rPr>
                        <a:t>Inclusion-do the job </a:t>
                      </a:r>
                    </a:p>
                  </a:txBody>
                  <a:tcPr marT="45719" marB="45719"/>
                </a:tc>
                <a:tc>
                  <a:txBody>
                    <a:bodyPr/>
                    <a:lstStyle/>
                    <a:p>
                      <a:endParaRPr lang="en-US" sz="4000" b="0" dirty="0">
                        <a:solidFill>
                          <a:schemeClr val="tx1"/>
                        </a:solidFill>
                      </a:endParaRPr>
                    </a:p>
                  </a:txBody>
                  <a:tcPr marT="45719" marB="45719"/>
                </a:tc>
                <a:tc>
                  <a:txBody>
                    <a:bodyPr/>
                    <a:lstStyle/>
                    <a:p>
                      <a:endParaRPr lang="en-US" sz="4000" b="0" dirty="0">
                        <a:solidFill>
                          <a:schemeClr val="tx1"/>
                        </a:solidFill>
                      </a:endParaRPr>
                    </a:p>
                  </a:txBody>
                  <a:tcPr marT="45719" marB="45719"/>
                </a:tc>
                <a:tc>
                  <a:txBody>
                    <a:bodyPr/>
                    <a:lstStyle/>
                    <a:p>
                      <a:endParaRPr lang="en-US" sz="4000" b="0" dirty="0">
                        <a:solidFill>
                          <a:schemeClr val="tx1"/>
                        </a:solidFill>
                      </a:endParaRPr>
                    </a:p>
                  </a:txBody>
                  <a:tcPr marT="45719" marB="45719"/>
                </a:tc>
                <a:tc>
                  <a:txBody>
                    <a:bodyPr/>
                    <a:lstStyle/>
                    <a:p>
                      <a:endParaRPr lang="en-US" sz="4000" b="0" dirty="0">
                        <a:solidFill>
                          <a:srgbClr val="FF0000"/>
                        </a:solidFill>
                      </a:endParaRPr>
                    </a:p>
                  </a:txBody>
                  <a:tcPr marT="45719" marB="45719"/>
                </a:tc>
                <a:tc>
                  <a:txBody>
                    <a:bodyPr/>
                    <a:lstStyle/>
                    <a:p>
                      <a:endParaRPr lang="en-US" sz="4000" b="0" dirty="0">
                        <a:solidFill>
                          <a:schemeClr val="tx1"/>
                        </a:solidFill>
                      </a:endParaRPr>
                    </a:p>
                  </a:txBody>
                  <a:tcPr marT="45719" marB="45719"/>
                </a:tc>
                <a:extLst>
                  <a:ext uri="{0D108BD9-81ED-4DB2-BD59-A6C34878D82A}">
                    <a16:rowId xmlns:a16="http://schemas.microsoft.com/office/drawing/2014/main" val="10003"/>
                  </a:ext>
                </a:extLst>
              </a:tr>
              <a:tr h="913212">
                <a:tc>
                  <a:txBody>
                    <a:bodyPr/>
                    <a:lstStyle/>
                    <a:p>
                      <a:r>
                        <a:rPr lang="en-US" sz="4000" b="0" dirty="0">
                          <a:solidFill>
                            <a:schemeClr val="tx1"/>
                          </a:solidFill>
                        </a:rPr>
                        <a:t>Control </a:t>
                      </a:r>
                    </a:p>
                  </a:txBody>
                  <a:tcPr marT="45719" marB="45719"/>
                </a:tc>
                <a:tc>
                  <a:txBody>
                    <a:bodyPr/>
                    <a:lstStyle/>
                    <a:p>
                      <a:endParaRPr lang="en-US" sz="4000" b="0" dirty="0">
                        <a:solidFill>
                          <a:schemeClr val="tx1"/>
                        </a:solidFill>
                      </a:endParaRPr>
                    </a:p>
                  </a:txBody>
                  <a:tcPr marT="45719" marB="45719"/>
                </a:tc>
                <a:tc>
                  <a:txBody>
                    <a:bodyPr/>
                    <a:lstStyle/>
                    <a:p>
                      <a:endParaRPr lang="en-US" sz="4400" b="0" dirty="0">
                        <a:solidFill>
                          <a:schemeClr val="tx1"/>
                        </a:solidFill>
                      </a:endParaRPr>
                    </a:p>
                  </a:txBody>
                  <a:tcPr marT="45719" marB="45719"/>
                </a:tc>
                <a:tc>
                  <a:txBody>
                    <a:bodyPr/>
                    <a:lstStyle/>
                    <a:p>
                      <a:endParaRPr lang="en-US" sz="4400" b="0" dirty="0">
                        <a:solidFill>
                          <a:schemeClr val="tx1"/>
                        </a:solidFill>
                      </a:endParaRPr>
                    </a:p>
                  </a:txBody>
                  <a:tcPr marT="45719" marB="45719"/>
                </a:tc>
                <a:tc>
                  <a:txBody>
                    <a:bodyPr/>
                    <a:lstStyle/>
                    <a:p>
                      <a:endParaRPr lang="en-US" sz="4000" b="0" dirty="0">
                        <a:solidFill>
                          <a:srgbClr val="FF0000"/>
                        </a:solidFill>
                      </a:endParaRPr>
                    </a:p>
                  </a:txBody>
                  <a:tcPr marT="45719" marB="45719"/>
                </a:tc>
                <a:tc>
                  <a:txBody>
                    <a:bodyPr/>
                    <a:lstStyle/>
                    <a:p>
                      <a:endParaRPr lang="en-US" sz="4000" b="0" dirty="0">
                        <a:solidFill>
                          <a:schemeClr val="tx1"/>
                        </a:solidFill>
                      </a:endParaRPr>
                    </a:p>
                  </a:txBody>
                  <a:tcPr marT="45719" marB="45719"/>
                </a:tc>
                <a:extLst>
                  <a:ext uri="{0D108BD9-81ED-4DB2-BD59-A6C34878D82A}">
                    <a16:rowId xmlns:a16="http://schemas.microsoft.com/office/drawing/2014/main" val="10004"/>
                  </a:ext>
                </a:extLst>
              </a:tr>
              <a:tr h="1167758">
                <a:tc>
                  <a:txBody>
                    <a:bodyPr/>
                    <a:lstStyle/>
                    <a:p>
                      <a:r>
                        <a:rPr lang="en-US" sz="4000" b="0" dirty="0">
                          <a:solidFill>
                            <a:schemeClr val="tx1"/>
                          </a:solidFill>
                        </a:rPr>
                        <a:t>Affection </a:t>
                      </a:r>
                    </a:p>
                  </a:txBody>
                  <a:tcPr marT="45719" marB="45719"/>
                </a:tc>
                <a:tc>
                  <a:txBody>
                    <a:bodyPr/>
                    <a:lstStyle/>
                    <a:p>
                      <a:endParaRPr lang="en-US" sz="4000" b="0" dirty="0">
                        <a:solidFill>
                          <a:schemeClr val="tx1"/>
                        </a:solidFill>
                      </a:endParaRPr>
                    </a:p>
                  </a:txBody>
                  <a:tcPr marT="45719" marB="45719"/>
                </a:tc>
                <a:tc>
                  <a:txBody>
                    <a:bodyPr/>
                    <a:lstStyle/>
                    <a:p>
                      <a:endParaRPr lang="en-US" sz="4000" b="0" dirty="0">
                        <a:solidFill>
                          <a:schemeClr val="tx1"/>
                        </a:solidFill>
                      </a:endParaRPr>
                    </a:p>
                  </a:txBody>
                  <a:tcPr marT="45719" marB="45719"/>
                </a:tc>
                <a:tc>
                  <a:txBody>
                    <a:bodyPr/>
                    <a:lstStyle/>
                    <a:p>
                      <a:endParaRPr lang="en-US" sz="4000" b="0" dirty="0">
                        <a:solidFill>
                          <a:schemeClr val="tx1"/>
                        </a:solidFill>
                      </a:endParaRPr>
                    </a:p>
                  </a:txBody>
                  <a:tcPr marT="45719" marB="45719"/>
                </a:tc>
                <a:tc>
                  <a:txBody>
                    <a:bodyPr/>
                    <a:lstStyle/>
                    <a:p>
                      <a:endParaRPr lang="en-US" sz="4000" b="0" dirty="0">
                        <a:solidFill>
                          <a:srgbClr val="FF0000"/>
                        </a:solidFill>
                      </a:endParaRPr>
                    </a:p>
                  </a:txBody>
                  <a:tcPr marT="45719" marB="45719"/>
                </a:tc>
                <a:tc>
                  <a:txBody>
                    <a:bodyPr/>
                    <a:lstStyle/>
                    <a:p>
                      <a:endParaRPr lang="en-US" sz="4000" b="0" dirty="0">
                        <a:solidFill>
                          <a:schemeClr val="tx1"/>
                        </a:solidFill>
                      </a:endParaRPr>
                    </a:p>
                  </a:txBody>
                  <a:tcPr marT="45719" marB="45719"/>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6334269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177800" y="520700"/>
            <a:ext cx="13792200" cy="1143000"/>
          </a:xfrm>
        </p:spPr>
        <p:txBody>
          <a:bodyPr>
            <a:normAutofit fontScale="90000"/>
          </a:bodyPr>
          <a:lstStyle/>
          <a:p>
            <a:r>
              <a:rPr lang="en-US" altLang="en-US" dirty="0"/>
              <a:t>1. What need is most important in your study field? Why?</a:t>
            </a:r>
            <a:br>
              <a:rPr lang="en-US" altLang="en-US" dirty="0"/>
            </a:br>
            <a:r>
              <a:rPr lang="en-US" altLang="en-US" dirty="0"/>
              <a:t>2. How do you predict your need will change in the next year?</a:t>
            </a:r>
            <a:br>
              <a:rPr lang="en-US" altLang="en-US" dirty="0"/>
            </a:br>
            <a:endParaRPr lang="en-US" altLang="en-US" dirty="0"/>
          </a:p>
        </p:txBody>
      </p:sp>
      <p:sp>
        <p:nvSpPr>
          <p:cNvPr id="61443" name="Footer Placeholder 2"/>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graphicFrame>
        <p:nvGraphicFramePr>
          <p:cNvPr id="5" name="Table 4"/>
          <p:cNvGraphicFramePr>
            <a:graphicFrameLocks noGrp="1"/>
          </p:cNvGraphicFramePr>
          <p:nvPr/>
        </p:nvGraphicFramePr>
        <p:xfrm>
          <a:off x="1524000" y="1889126"/>
          <a:ext cx="8915400" cy="4632816"/>
        </p:xfrm>
        <a:graphic>
          <a:graphicData uri="http://schemas.openxmlformats.org/drawingml/2006/table">
            <a:tbl>
              <a:tblPr firstRow="1" bandRow="1">
                <a:tableStyleId>{5C22544A-7EE6-4342-B048-85BDC9FD1C3A}</a:tableStyleId>
              </a:tblPr>
              <a:tblGrid>
                <a:gridCol w="3072384">
                  <a:extLst>
                    <a:ext uri="{9D8B030D-6E8A-4147-A177-3AD203B41FA5}">
                      <a16:colId xmlns:a16="http://schemas.microsoft.com/office/drawing/2014/main" val="20000"/>
                    </a:ext>
                  </a:extLst>
                </a:gridCol>
                <a:gridCol w="1194816">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gridCol w="1219200">
                  <a:extLst>
                    <a:ext uri="{9D8B030D-6E8A-4147-A177-3AD203B41FA5}">
                      <a16:colId xmlns:a16="http://schemas.microsoft.com/office/drawing/2014/main" val="20005"/>
                    </a:ext>
                  </a:extLst>
                </a:gridCol>
              </a:tblGrid>
              <a:tr h="1066658">
                <a:tc>
                  <a:txBody>
                    <a:bodyPr/>
                    <a:lstStyle/>
                    <a:p>
                      <a:endParaRPr lang="en-US" sz="4000" b="0" dirty="0">
                        <a:solidFill>
                          <a:schemeClr val="tx1"/>
                        </a:solidFill>
                      </a:endParaRPr>
                    </a:p>
                  </a:txBody>
                  <a:tcPr marT="45708" marB="45708"/>
                </a:tc>
                <a:tc>
                  <a:txBody>
                    <a:bodyPr/>
                    <a:lstStyle/>
                    <a:p>
                      <a:r>
                        <a:rPr lang="en-US" sz="3200" b="0" dirty="0">
                          <a:solidFill>
                            <a:schemeClr val="tx1"/>
                          </a:solidFill>
                        </a:rPr>
                        <a:t>Bean  </a:t>
                      </a:r>
                    </a:p>
                  </a:txBody>
                  <a:tcPr marT="45708" marB="45708"/>
                </a:tc>
                <a:tc>
                  <a:txBody>
                    <a:bodyPr/>
                    <a:lstStyle/>
                    <a:p>
                      <a:r>
                        <a:rPr lang="en-US" sz="3200" b="0" dirty="0" err="1">
                          <a:solidFill>
                            <a:schemeClr val="tx1"/>
                          </a:solidFill>
                        </a:rPr>
                        <a:t>nguyên</a:t>
                      </a:r>
                      <a:endParaRPr lang="en-US" sz="3200" b="0" dirty="0">
                        <a:solidFill>
                          <a:schemeClr val="tx1"/>
                        </a:solidFill>
                      </a:endParaRPr>
                    </a:p>
                  </a:txBody>
                  <a:tcPr marT="45708" marB="45708"/>
                </a:tc>
                <a:tc>
                  <a:txBody>
                    <a:bodyPr/>
                    <a:lstStyle/>
                    <a:p>
                      <a:r>
                        <a:rPr lang="en-US" sz="3200" b="0" dirty="0" err="1">
                          <a:solidFill>
                            <a:schemeClr val="tx1"/>
                          </a:solidFill>
                        </a:rPr>
                        <a:t>Vũ</a:t>
                      </a:r>
                      <a:r>
                        <a:rPr lang="en-US" sz="3200" b="0" dirty="0">
                          <a:solidFill>
                            <a:schemeClr val="tx1"/>
                          </a:solidFill>
                        </a:rPr>
                        <a:t> </a:t>
                      </a:r>
                    </a:p>
                  </a:txBody>
                  <a:tcPr marT="45708" marB="45708"/>
                </a:tc>
                <a:tc>
                  <a:txBody>
                    <a:bodyPr/>
                    <a:lstStyle/>
                    <a:p>
                      <a:r>
                        <a:rPr lang="en-US" sz="3200" b="0" dirty="0" err="1">
                          <a:solidFill>
                            <a:schemeClr val="tx1"/>
                          </a:solidFill>
                        </a:rPr>
                        <a:t>Văn</a:t>
                      </a:r>
                      <a:endParaRPr lang="en-US" sz="3200" b="0" dirty="0">
                        <a:solidFill>
                          <a:schemeClr val="tx1"/>
                        </a:solidFill>
                      </a:endParaRPr>
                    </a:p>
                  </a:txBody>
                  <a:tcPr marT="45708" marB="45708"/>
                </a:tc>
                <a:tc>
                  <a:txBody>
                    <a:bodyPr/>
                    <a:lstStyle/>
                    <a:p>
                      <a:r>
                        <a:rPr lang="en-US" sz="3200" b="0" dirty="0" err="1">
                          <a:solidFill>
                            <a:schemeClr val="tx1"/>
                          </a:solidFill>
                        </a:rPr>
                        <a:t>Huy</a:t>
                      </a:r>
                      <a:r>
                        <a:rPr lang="en-US" sz="3200" b="0" dirty="0">
                          <a:solidFill>
                            <a:schemeClr val="tx1"/>
                          </a:solidFill>
                        </a:rPr>
                        <a:t> </a:t>
                      </a:r>
                    </a:p>
                  </a:txBody>
                  <a:tcPr marT="45708" marB="45708"/>
                </a:tc>
                <a:extLst>
                  <a:ext uri="{0D108BD9-81ED-4DB2-BD59-A6C34878D82A}">
                    <a16:rowId xmlns:a16="http://schemas.microsoft.com/office/drawing/2014/main" val="10000"/>
                  </a:ext>
                </a:extLst>
              </a:tr>
              <a:tr h="700943">
                <a:tc>
                  <a:txBody>
                    <a:bodyPr/>
                    <a:lstStyle/>
                    <a:p>
                      <a:r>
                        <a:rPr lang="en-US" sz="4000" b="0" dirty="0">
                          <a:solidFill>
                            <a:schemeClr val="tx1"/>
                          </a:solidFill>
                        </a:rPr>
                        <a:t>Achievement </a:t>
                      </a:r>
                    </a:p>
                  </a:txBody>
                  <a:tcPr marT="45708" marB="45708"/>
                </a:tc>
                <a:tc>
                  <a:txBody>
                    <a:bodyPr/>
                    <a:lstStyle/>
                    <a:p>
                      <a:r>
                        <a:rPr lang="en-US" sz="4000" b="0" dirty="0">
                          <a:solidFill>
                            <a:schemeClr val="tx1"/>
                          </a:solidFill>
                        </a:rPr>
                        <a:t>10</a:t>
                      </a:r>
                    </a:p>
                  </a:txBody>
                  <a:tcPr marT="45708" marB="45708"/>
                </a:tc>
                <a:tc>
                  <a:txBody>
                    <a:bodyPr/>
                    <a:lstStyle/>
                    <a:p>
                      <a:r>
                        <a:rPr lang="en-US" sz="4000" b="0" dirty="0">
                          <a:solidFill>
                            <a:schemeClr val="tx1"/>
                          </a:solidFill>
                        </a:rPr>
                        <a:t>11</a:t>
                      </a:r>
                    </a:p>
                  </a:txBody>
                  <a:tcPr marT="45708" marB="45708"/>
                </a:tc>
                <a:tc>
                  <a:txBody>
                    <a:bodyPr/>
                    <a:lstStyle/>
                    <a:p>
                      <a:r>
                        <a:rPr lang="en-US" sz="4000" b="0" dirty="0">
                          <a:solidFill>
                            <a:schemeClr val="tx1"/>
                          </a:solidFill>
                        </a:rPr>
                        <a:t>12</a:t>
                      </a:r>
                    </a:p>
                  </a:txBody>
                  <a:tcPr marT="45708" marB="45708"/>
                </a:tc>
                <a:tc>
                  <a:txBody>
                    <a:bodyPr/>
                    <a:lstStyle/>
                    <a:p>
                      <a:r>
                        <a:rPr lang="en-US" sz="4000" b="0" dirty="0">
                          <a:solidFill>
                            <a:schemeClr val="tx1"/>
                          </a:solidFill>
                        </a:rPr>
                        <a:t>14</a:t>
                      </a:r>
                    </a:p>
                  </a:txBody>
                  <a:tcPr marT="45708" marB="45708"/>
                </a:tc>
                <a:tc>
                  <a:txBody>
                    <a:bodyPr/>
                    <a:lstStyle/>
                    <a:p>
                      <a:r>
                        <a:rPr lang="en-US" sz="4000" b="0" dirty="0">
                          <a:solidFill>
                            <a:schemeClr val="tx1"/>
                          </a:solidFill>
                        </a:rPr>
                        <a:t>10</a:t>
                      </a:r>
                    </a:p>
                  </a:txBody>
                  <a:tcPr marT="45708" marB="45708"/>
                </a:tc>
                <a:extLst>
                  <a:ext uri="{0D108BD9-81ED-4DB2-BD59-A6C34878D82A}">
                    <a16:rowId xmlns:a16="http://schemas.microsoft.com/office/drawing/2014/main" val="10001"/>
                  </a:ext>
                </a:extLst>
              </a:tr>
              <a:tr h="700943">
                <a:tc>
                  <a:txBody>
                    <a:bodyPr/>
                    <a:lstStyle/>
                    <a:p>
                      <a:r>
                        <a:rPr lang="en-US" sz="4000" b="0" dirty="0">
                          <a:solidFill>
                            <a:schemeClr val="tx1"/>
                          </a:solidFill>
                        </a:rPr>
                        <a:t>Interaction</a:t>
                      </a:r>
                    </a:p>
                  </a:txBody>
                  <a:tcPr marT="45708" marB="45708"/>
                </a:tc>
                <a:tc>
                  <a:txBody>
                    <a:bodyPr/>
                    <a:lstStyle/>
                    <a:p>
                      <a:r>
                        <a:rPr lang="en-US" sz="4000" b="0" dirty="0">
                          <a:solidFill>
                            <a:schemeClr val="tx1"/>
                          </a:solidFill>
                        </a:rPr>
                        <a:t>8</a:t>
                      </a:r>
                    </a:p>
                  </a:txBody>
                  <a:tcPr marT="45708" marB="45708"/>
                </a:tc>
                <a:tc>
                  <a:txBody>
                    <a:bodyPr/>
                    <a:lstStyle/>
                    <a:p>
                      <a:endParaRPr lang="en-US" sz="4000" b="0" dirty="0">
                        <a:solidFill>
                          <a:schemeClr val="tx1"/>
                        </a:solidFill>
                      </a:endParaRPr>
                    </a:p>
                  </a:txBody>
                  <a:tcPr marT="45708" marB="45708"/>
                </a:tc>
                <a:tc>
                  <a:txBody>
                    <a:bodyPr/>
                    <a:lstStyle/>
                    <a:p>
                      <a:r>
                        <a:rPr lang="en-US" sz="4000" b="0" dirty="0">
                          <a:solidFill>
                            <a:schemeClr val="tx1"/>
                          </a:solidFill>
                        </a:rPr>
                        <a:t>10</a:t>
                      </a:r>
                    </a:p>
                  </a:txBody>
                  <a:tcPr marT="45708" marB="45708"/>
                </a:tc>
                <a:tc>
                  <a:txBody>
                    <a:bodyPr/>
                    <a:lstStyle/>
                    <a:p>
                      <a:r>
                        <a:rPr lang="en-US" sz="4000" b="0" dirty="0">
                          <a:solidFill>
                            <a:schemeClr val="tx1"/>
                          </a:solidFill>
                        </a:rPr>
                        <a:t>9</a:t>
                      </a:r>
                    </a:p>
                  </a:txBody>
                  <a:tcPr marT="45708" marB="45708"/>
                </a:tc>
                <a:tc>
                  <a:txBody>
                    <a:bodyPr/>
                    <a:lstStyle/>
                    <a:p>
                      <a:r>
                        <a:rPr lang="en-US" sz="4000" b="0" dirty="0">
                          <a:solidFill>
                            <a:schemeClr val="tx1"/>
                          </a:solidFill>
                        </a:rPr>
                        <a:t>8</a:t>
                      </a:r>
                    </a:p>
                  </a:txBody>
                  <a:tcPr marT="45708" marB="45708"/>
                </a:tc>
                <a:extLst>
                  <a:ext uri="{0D108BD9-81ED-4DB2-BD59-A6C34878D82A}">
                    <a16:rowId xmlns:a16="http://schemas.microsoft.com/office/drawing/2014/main" val="10002"/>
                  </a:ext>
                </a:extLst>
              </a:tr>
              <a:tr h="700943">
                <a:tc>
                  <a:txBody>
                    <a:bodyPr/>
                    <a:lstStyle/>
                    <a:p>
                      <a:r>
                        <a:rPr lang="en-US" sz="4000" b="0" dirty="0">
                          <a:solidFill>
                            <a:schemeClr val="tx1"/>
                          </a:solidFill>
                        </a:rPr>
                        <a:t>Inclusion</a:t>
                      </a:r>
                    </a:p>
                  </a:txBody>
                  <a:tcPr marT="45708" marB="45708"/>
                </a:tc>
                <a:tc>
                  <a:txBody>
                    <a:bodyPr/>
                    <a:lstStyle/>
                    <a:p>
                      <a:r>
                        <a:rPr lang="en-US" sz="4000" b="0" dirty="0">
                          <a:solidFill>
                            <a:schemeClr val="tx1"/>
                          </a:solidFill>
                        </a:rPr>
                        <a:t>11</a:t>
                      </a:r>
                    </a:p>
                  </a:txBody>
                  <a:tcPr marT="45708" marB="45708"/>
                </a:tc>
                <a:tc>
                  <a:txBody>
                    <a:bodyPr/>
                    <a:lstStyle/>
                    <a:p>
                      <a:r>
                        <a:rPr lang="en-US" sz="4000" b="0" dirty="0">
                          <a:solidFill>
                            <a:schemeClr val="tx1"/>
                          </a:solidFill>
                        </a:rPr>
                        <a:t>12</a:t>
                      </a:r>
                    </a:p>
                  </a:txBody>
                  <a:tcPr marT="45708" marB="45708"/>
                </a:tc>
                <a:tc>
                  <a:txBody>
                    <a:bodyPr/>
                    <a:lstStyle/>
                    <a:p>
                      <a:r>
                        <a:rPr lang="en-US" sz="4000" b="0" dirty="0">
                          <a:solidFill>
                            <a:schemeClr val="tx1"/>
                          </a:solidFill>
                        </a:rPr>
                        <a:t>12</a:t>
                      </a:r>
                    </a:p>
                  </a:txBody>
                  <a:tcPr marT="45708" marB="45708"/>
                </a:tc>
                <a:tc>
                  <a:txBody>
                    <a:bodyPr/>
                    <a:lstStyle/>
                    <a:p>
                      <a:r>
                        <a:rPr lang="en-US" sz="4000" b="0" dirty="0">
                          <a:solidFill>
                            <a:schemeClr val="tx1"/>
                          </a:solidFill>
                        </a:rPr>
                        <a:t>11</a:t>
                      </a:r>
                    </a:p>
                  </a:txBody>
                  <a:tcPr marT="45708" marB="45708"/>
                </a:tc>
                <a:tc>
                  <a:txBody>
                    <a:bodyPr/>
                    <a:lstStyle/>
                    <a:p>
                      <a:r>
                        <a:rPr lang="en-US" sz="4000" b="0" dirty="0">
                          <a:solidFill>
                            <a:schemeClr val="tx1"/>
                          </a:solidFill>
                        </a:rPr>
                        <a:t>12</a:t>
                      </a:r>
                    </a:p>
                  </a:txBody>
                  <a:tcPr marT="45708" marB="45708"/>
                </a:tc>
                <a:extLst>
                  <a:ext uri="{0D108BD9-81ED-4DB2-BD59-A6C34878D82A}">
                    <a16:rowId xmlns:a16="http://schemas.microsoft.com/office/drawing/2014/main" val="10003"/>
                  </a:ext>
                </a:extLst>
              </a:tr>
              <a:tr h="761895">
                <a:tc>
                  <a:txBody>
                    <a:bodyPr/>
                    <a:lstStyle/>
                    <a:p>
                      <a:r>
                        <a:rPr lang="en-US" sz="4000" b="0" dirty="0">
                          <a:solidFill>
                            <a:schemeClr val="tx1"/>
                          </a:solidFill>
                        </a:rPr>
                        <a:t>Control </a:t>
                      </a:r>
                    </a:p>
                  </a:txBody>
                  <a:tcPr marT="45708" marB="45708"/>
                </a:tc>
                <a:tc>
                  <a:txBody>
                    <a:bodyPr/>
                    <a:lstStyle/>
                    <a:p>
                      <a:r>
                        <a:rPr lang="en-US" sz="4000" b="0" dirty="0">
                          <a:solidFill>
                            <a:schemeClr val="tx1"/>
                          </a:solidFill>
                        </a:rPr>
                        <a:t>10</a:t>
                      </a:r>
                    </a:p>
                  </a:txBody>
                  <a:tcPr marT="45708" marB="45708"/>
                </a:tc>
                <a:tc>
                  <a:txBody>
                    <a:bodyPr/>
                    <a:lstStyle/>
                    <a:p>
                      <a:r>
                        <a:rPr lang="en-US" sz="4400" b="0" dirty="0">
                          <a:solidFill>
                            <a:schemeClr val="tx1"/>
                          </a:solidFill>
                        </a:rPr>
                        <a:t>6</a:t>
                      </a:r>
                    </a:p>
                  </a:txBody>
                  <a:tcPr marT="45708" marB="45708"/>
                </a:tc>
                <a:tc>
                  <a:txBody>
                    <a:bodyPr/>
                    <a:lstStyle/>
                    <a:p>
                      <a:r>
                        <a:rPr lang="en-US" sz="4000" b="0" dirty="0">
                          <a:solidFill>
                            <a:schemeClr val="tx1"/>
                          </a:solidFill>
                        </a:rPr>
                        <a:t>10</a:t>
                      </a:r>
                    </a:p>
                  </a:txBody>
                  <a:tcPr marT="45708" marB="45708"/>
                </a:tc>
                <a:tc>
                  <a:txBody>
                    <a:bodyPr/>
                    <a:lstStyle/>
                    <a:p>
                      <a:r>
                        <a:rPr lang="en-US" sz="4000" b="0" dirty="0">
                          <a:solidFill>
                            <a:schemeClr val="tx1"/>
                          </a:solidFill>
                        </a:rPr>
                        <a:t>8</a:t>
                      </a:r>
                    </a:p>
                  </a:txBody>
                  <a:tcPr marT="45708" marB="45708"/>
                </a:tc>
                <a:tc>
                  <a:txBody>
                    <a:bodyPr/>
                    <a:lstStyle/>
                    <a:p>
                      <a:r>
                        <a:rPr lang="en-US" sz="4000" b="0" dirty="0">
                          <a:solidFill>
                            <a:schemeClr val="tx1"/>
                          </a:solidFill>
                        </a:rPr>
                        <a:t>9</a:t>
                      </a:r>
                    </a:p>
                  </a:txBody>
                  <a:tcPr marT="45708" marB="45708"/>
                </a:tc>
                <a:extLst>
                  <a:ext uri="{0D108BD9-81ED-4DB2-BD59-A6C34878D82A}">
                    <a16:rowId xmlns:a16="http://schemas.microsoft.com/office/drawing/2014/main" val="10004"/>
                  </a:ext>
                </a:extLst>
              </a:tr>
              <a:tr h="700943">
                <a:tc>
                  <a:txBody>
                    <a:bodyPr/>
                    <a:lstStyle/>
                    <a:p>
                      <a:r>
                        <a:rPr lang="en-US" sz="4000" b="0" dirty="0">
                          <a:solidFill>
                            <a:schemeClr val="tx1"/>
                          </a:solidFill>
                        </a:rPr>
                        <a:t>Affection </a:t>
                      </a:r>
                    </a:p>
                  </a:txBody>
                  <a:tcPr marT="45708" marB="45708"/>
                </a:tc>
                <a:tc>
                  <a:txBody>
                    <a:bodyPr/>
                    <a:lstStyle/>
                    <a:p>
                      <a:r>
                        <a:rPr lang="en-US" sz="4000" b="0" dirty="0">
                          <a:solidFill>
                            <a:schemeClr val="tx1"/>
                          </a:solidFill>
                        </a:rPr>
                        <a:t>12</a:t>
                      </a:r>
                    </a:p>
                  </a:txBody>
                  <a:tcPr marT="45708" marB="45708"/>
                </a:tc>
                <a:tc>
                  <a:txBody>
                    <a:bodyPr/>
                    <a:lstStyle/>
                    <a:p>
                      <a:r>
                        <a:rPr lang="en-US" sz="4000" b="0" dirty="0">
                          <a:solidFill>
                            <a:schemeClr val="tx1"/>
                          </a:solidFill>
                        </a:rPr>
                        <a:t>0.1</a:t>
                      </a:r>
                    </a:p>
                  </a:txBody>
                  <a:tcPr marT="45708" marB="45708"/>
                </a:tc>
                <a:tc>
                  <a:txBody>
                    <a:bodyPr/>
                    <a:lstStyle/>
                    <a:p>
                      <a:r>
                        <a:rPr lang="en-US" sz="4000" b="0" dirty="0">
                          <a:solidFill>
                            <a:schemeClr val="tx1"/>
                          </a:solidFill>
                        </a:rPr>
                        <a:t>11</a:t>
                      </a:r>
                    </a:p>
                  </a:txBody>
                  <a:tcPr marT="45708" marB="45708"/>
                </a:tc>
                <a:tc>
                  <a:txBody>
                    <a:bodyPr/>
                    <a:lstStyle/>
                    <a:p>
                      <a:r>
                        <a:rPr lang="en-US" sz="4000" b="0" dirty="0">
                          <a:solidFill>
                            <a:schemeClr val="tx1"/>
                          </a:solidFill>
                        </a:rPr>
                        <a:t>12</a:t>
                      </a:r>
                    </a:p>
                  </a:txBody>
                  <a:tcPr marT="45708" marB="45708"/>
                </a:tc>
                <a:tc>
                  <a:txBody>
                    <a:bodyPr/>
                    <a:lstStyle/>
                    <a:p>
                      <a:r>
                        <a:rPr lang="en-US" sz="4000" b="0" dirty="0">
                          <a:solidFill>
                            <a:schemeClr val="tx1"/>
                          </a:solidFill>
                        </a:rPr>
                        <a:t>8</a:t>
                      </a:r>
                    </a:p>
                  </a:txBody>
                  <a:tcPr marT="45708" marB="45708"/>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901256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a:xfrm>
            <a:off x="1024128" y="585216"/>
            <a:ext cx="11494668" cy="1499616"/>
          </a:xfrm>
        </p:spPr>
        <p:txBody>
          <a:bodyPr>
            <a:normAutofit/>
          </a:bodyPr>
          <a:lstStyle/>
          <a:p>
            <a:r>
              <a:rPr lang="en-US" altLang="en-US" dirty="0"/>
              <a:t>Where are they in Maslow’s hierarchy of needs?</a:t>
            </a:r>
          </a:p>
        </p:txBody>
      </p:sp>
      <p:pic>
        <p:nvPicPr>
          <p:cNvPr id="9219"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80767" y="2241549"/>
            <a:ext cx="5123109" cy="3414703"/>
          </a:xfrm>
        </p:spPr>
      </p:pic>
      <p:sp>
        <p:nvSpPr>
          <p:cNvPr id="9220" name="Footer Placeholder 3"/>
          <p:cNvSpPr>
            <a:spLocks noGrp="1"/>
          </p:cNvSpPr>
          <p:nvPr>
            <p:ph type="ftr" sz="quarter" idx="11"/>
          </p:nvPr>
        </p:nvSpPr>
        <p:spPr bwMode="auto">
          <a:xfrm>
            <a:off x="4800600" y="6172201"/>
            <a:ext cx="2895600"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pic>
        <p:nvPicPr>
          <p:cNvPr id="9221"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03876" y="2241551"/>
            <a:ext cx="6395620" cy="3414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30123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676400" y="1905000"/>
          <a:ext cx="8610600" cy="3036917"/>
        </p:xfrm>
        <a:graphic>
          <a:graphicData uri="http://schemas.openxmlformats.org/drawingml/2006/table">
            <a:tbl>
              <a:tblPr>
                <a:tableStyleId>{5C22544A-7EE6-4342-B048-85BDC9FD1C3A}</a:tableStyleId>
              </a:tblPr>
              <a:tblGrid>
                <a:gridCol w="2514600">
                  <a:extLst>
                    <a:ext uri="{9D8B030D-6E8A-4147-A177-3AD203B41FA5}">
                      <a16:colId xmlns:a16="http://schemas.microsoft.com/office/drawing/2014/main" val="20000"/>
                    </a:ext>
                  </a:extLst>
                </a:gridCol>
                <a:gridCol w="118872">
                  <a:extLst>
                    <a:ext uri="{9D8B030D-6E8A-4147-A177-3AD203B41FA5}">
                      <a16:colId xmlns:a16="http://schemas.microsoft.com/office/drawing/2014/main" val="20001"/>
                    </a:ext>
                  </a:extLst>
                </a:gridCol>
                <a:gridCol w="1316736">
                  <a:extLst>
                    <a:ext uri="{9D8B030D-6E8A-4147-A177-3AD203B41FA5}">
                      <a16:colId xmlns:a16="http://schemas.microsoft.com/office/drawing/2014/main" val="20002"/>
                    </a:ext>
                  </a:extLst>
                </a:gridCol>
                <a:gridCol w="1316736">
                  <a:extLst>
                    <a:ext uri="{9D8B030D-6E8A-4147-A177-3AD203B41FA5}">
                      <a16:colId xmlns:a16="http://schemas.microsoft.com/office/drawing/2014/main" val="20003"/>
                    </a:ext>
                  </a:extLst>
                </a:gridCol>
                <a:gridCol w="987552">
                  <a:extLst>
                    <a:ext uri="{9D8B030D-6E8A-4147-A177-3AD203B41FA5}">
                      <a16:colId xmlns:a16="http://schemas.microsoft.com/office/drawing/2014/main" val="20004"/>
                    </a:ext>
                  </a:extLst>
                </a:gridCol>
                <a:gridCol w="987552">
                  <a:extLst>
                    <a:ext uri="{9D8B030D-6E8A-4147-A177-3AD203B41FA5}">
                      <a16:colId xmlns:a16="http://schemas.microsoft.com/office/drawing/2014/main" val="20005"/>
                    </a:ext>
                  </a:extLst>
                </a:gridCol>
                <a:gridCol w="1368552">
                  <a:extLst>
                    <a:ext uri="{9D8B030D-6E8A-4147-A177-3AD203B41FA5}">
                      <a16:colId xmlns:a16="http://schemas.microsoft.com/office/drawing/2014/main" val="20006"/>
                    </a:ext>
                  </a:extLst>
                </a:gridCol>
              </a:tblGrid>
              <a:tr h="500365">
                <a:tc>
                  <a:txBody>
                    <a:bodyPr/>
                    <a:lstStyle/>
                    <a:p>
                      <a:pPr algn="l" fontAlgn="b"/>
                      <a:endParaRPr lang="en-US" sz="3200" b="0" i="0" u="none" strike="noStrike" dirty="0">
                        <a:solidFill>
                          <a:srgbClr val="000000"/>
                        </a:solidFill>
                        <a:effectLst/>
                        <a:latin typeface="Calibri" charset="0"/>
                      </a:endParaRPr>
                    </a:p>
                  </a:txBody>
                  <a:tcPr marL="12700" marR="12700" marT="12691" marB="0" anchor="b"/>
                </a:tc>
                <a:tc>
                  <a:txBody>
                    <a:bodyPr/>
                    <a:lstStyle/>
                    <a:p>
                      <a:endParaRPr lang="en-US" sz="3200" dirty="0"/>
                    </a:p>
                  </a:txBody>
                  <a:tcPr marL="12700" marR="12700" marT="12691" marB="0" anchor="b"/>
                </a:tc>
                <a:tc>
                  <a:txBody>
                    <a:bodyPr/>
                    <a:lstStyle/>
                    <a:p>
                      <a:pPr algn="ctr" fontAlgn="b"/>
                      <a:r>
                        <a:rPr lang="en-US" sz="3200" b="0" i="0" u="none" strike="noStrike" dirty="0" err="1">
                          <a:solidFill>
                            <a:schemeClr val="tx1"/>
                          </a:solidFill>
                          <a:effectLst/>
                          <a:latin typeface="Calibri" charset="0"/>
                        </a:rPr>
                        <a:t>Thoa</a:t>
                      </a:r>
                      <a:endParaRPr lang="en-US" sz="3200" b="0" i="0" u="none" strike="noStrike" dirty="0">
                        <a:solidFill>
                          <a:schemeClr val="tx1"/>
                        </a:solidFill>
                        <a:effectLst/>
                        <a:latin typeface="Calibri" charset="0"/>
                      </a:endParaRPr>
                    </a:p>
                  </a:txBody>
                  <a:tcPr marL="12700" marR="12700" marT="12691" marB="0" anchor="b"/>
                </a:tc>
                <a:tc>
                  <a:txBody>
                    <a:bodyPr/>
                    <a:lstStyle/>
                    <a:p>
                      <a:pPr algn="ctr" fontAlgn="b"/>
                      <a:r>
                        <a:rPr lang="en-US" sz="3200" b="0" i="0" u="none" strike="noStrike" dirty="0">
                          <a:solidFill>
                            <a:schemeClr val="tx1"/>
                          </a:solidFill>
                          <a:effectLst/>
                          <a:latin typeface="Calibri" charset="0"/>
                        </a:rPr>
                        <a:t>Thy </a:t>
                      </a:r>
                    </a:p>
                  </a:txBody>
                  <a:tcPr marL="12700" marR="12700" marT="12691" marB="0" anchor="b"/>
                </a:tc>
                <a:tc>
                  <a:txBody>
                    <a:bodyPr/>
                    <a:lstStyle/>
                    <a:p>
                      <a:pPr algn="ctr" fontAlgn="b"/>
                      <a:r>
                        <a:rPr lang="en-US" sz="3200" b="0" i="0" u="none" strike="noStrike" dirty="0">
                          <a:solidFill>
                            <a:schemeClr val="tx1"/>
                          </a:solidFill>
                          <a:effectLst/>
                          <a:latin typeface="Calibri" charset="0"/>
                        </a:rPr>
                        <a:t>Linh </a:t>
                      </a:r>
                    </a:p>
                  </a:txBody>
                  <a:tcPr marL="12700" marR="12700" marT="12691" marB="0" anchor="b"/>
                </a:tc>
                <a:tc>
                  <a:txBody>
                    <a:bodyPr/>
                    <a:lstStyle/>
                    <a:p>
                      <a:pPr algn="ctr" fontAlgn="b"/>
                      <a:r>
                        <a:rPr lang="en-US" sz="3200" b="0" i="0" u="none" strike="noStrike" dirty="0" err="1">
                          <a:solidFill>
                            <a:srgbClr val="FF0000"/>
                          </a:solidFill>
                          <a:effectLst/>
                          <a:latin typeface="Calibri" charset="0"/>
                        </a:rPr>
                        <a:t>Vy</a:t>
                      </a:r>
                      <a:endParaRPr lang="en-US" sz="3200" b="0" i="0" u="none" strike="noStrike" dirty="0">
                        <a:solidFill>
                          <a:srgbClr val="FF0000"/>
                        </a:solidFill>
                        <a:effectLst/>
                        <a:latin typeface="Calibri" charset="0"/>
                      </a:endParaRPr>
                    </a:p>
                  </a:txBody>
                  <a:tcPr marL="12700" marR="12700" marT="12691" marB="0" anchor="b"/>
                </a:tc>
                <a:tc>
                  <a:txBody>
                    <a:bodyPr/>
                    <a:lstStyle/>
                    <a:p>
                      <a:pPr algn="ctr" fontAlgn="b"/>
                      <a:r>
                        <a:rPr lang="en-US" sz="3200" b="0" i="0" u="none" strike="noStrike" dirty="0" err="1">
                          <a:solidFill>
                            <a:schemeClr val="tx1"/>
                          </a:solidFill>
                          <a:effectLst/>
                          <a:latin typeface="Calibri" charset="0"/>
                        </a:rPr>
                        <a:t>Tú</a:t>
                      </a:r>
                      <a:r>
                        <a:rPr lang="en-US" sz="3200" b="0" i="0" u="none" strike="noStrike" dirty="0">
                          <a:solidFill>
                            <a:schemeClr val="tx1"/>
                          </a:solidFill>
                          <a:effectLst/>
                          <a:latin typeface="Calibri" charset="0"/>
                        </a:rPr>
                        <a:t> Anh</a:t>
                      </a:r>
                    </a:p>
                  </a:txBody>
                  <a:tcPr marL="12700" marR="12700" marT="12691" marB="0" anchor="b"/>
                </a:tc>
                <a:extLst>
                  <a:ext uri="{0D108BD9-81ED-4DB2-BD59-A6C34878D82A}">
                    <a16:rowId xmlns:a16="http://schemas.microsoft.com/office/drawing/2014/main" val="10000"/>
                  </a:ext>
                </a:extLst>
              </a:tr>
              <a:tr h="500365">
                <a:tc>
                  <a:txBody>
                    <a:bodyPr/>
                    <a:lstStyle/>
                    <a:p>
                      <a:pPr algn="l" fontAlgn="b"/>
                      <a:r>
                        <a:rPr lang="en-US" sz="3200" u="none" strike="noStrike">
                          <a:effectLst/>
                        </a:rPr>
                        <a:t>achievement</a:t>
                      </a:r>
                      <a:endParaRPr lang="en-US" sz="3200" b="0" i="0" u="none" strike="noStrike">
                        <a:solidFill>
                          <a:srgbClr val="000000"/>
                        </a:solidFill>
                        <a:effectLst/>
                        <a:latin typeface="Calibri" charset="0"/>
                      </a:endParaRPr>
                    </a:p>
                  </a:txBody>
                  <a:tcPr marL="12700" marR="12700" marT="12691" marB="0" anchor="b"/>
                </a:tc>
                <a:tc>
                  <a:txBody>
                    <a:bodyPr/>
                    <a:lstStyle/>
                    <a:p>
                      <a:endParaRPr lang="en-US" sz="3200" dirty="0"/>
                    </a:p>
                  </a:txBody>
                  <a:tcPr marL="12700" marR="12700" marT="12691" marB="0" anchor="b"/>
                </a:tc>
                <a:tc>
                  <a:txBody>
                    <a:bodyPr/>
                    <a:lstStyle/>
                    <a:p>
                      <a:pPr algn="ctr" fontAlgn="b"/>
                      <a:r>
                        <a:rPr lang="is-IS" sz="3200" b="0" i="0" u="none" strike="noStrike" dirty="0">
                          <a:solidFill>
                            <a:schemeClr val="tx1"/>
                          </a:solidFill>
                          <a:effectLst/>
                          <a:latin typeface="Calibri" charset="0"/>
                        </a:rPr>
                        <a:t>12</a:t>
                      </a:r>
                    </a:p>
                  </a:txBody>
                  <a:tcPr marL="12700" marR="12700" marT="12691" marB="0" anchor="b"/>
                </a:tc>
                <a:tc>
                  <a:txBody>
                    <a:bodyPr/>
                    <a:lstStyle/>
                    <a:p>
                      <a:pPr algn="ctr" fontAlgn="b"/>
                      <a:r>
                        <a:rPr lang="en-US" sz="3200" b="0" i="0" u="none" strike="noStrike" dirty="0">
                          <a:solidFill>
                            <a:schemeClr val="tx1"/>
                          </a:solidFill>
                          <a:effectLst/>
                          <a:latin typeface="Calibri" charset="0"/>
                        </a:rPr>
                        <a:t>11</a:t>
                      </a:r>
                    </a:p>
                  </a:txBody>
                  <a:tcPr marL="12700" marR="12700" marT="12691" marB="0" anchor="b"/>
                </a:tc>
                <a:tc>
                  <a:txBody>
                    <a:bodyPr/>
                    <a:lstStyle/>
                    <a:p>
                      <a:pPr algn="ctr" fontAlgn="b"/>
                      <a:r>
                        <a:rPr lang="is-IS" sz="3200" b="0" i="0" u="none" strike="noStrike" dirty="0">
                          <a:solidFill>
                            <a:schemeClr val="tx1"/>
                          </a:solidFill>
                          <a:effectLst/>
                          <a:latin typeface="Calibri" charset="0"/>
                        </a:rPr>
                        <a:t>14</a:t>
                      </a:r>
                    </a:p>
                  </a:txBody>
                  <a:tcPr marL="12700" marR="12700" marT="12691" marB="0" anchor="b"/>
                </a:tc>
                <a:tc>
                  <a:txBody>
                    <a:bodyPr/>
                    <a:lstStyle/>
                    <a:p>
                      <a:pPr algn="ctr" fontAlgn="b"/>
                      <a:r>
                        <a:rPr lang="sk-SK" sz="3200" b="0" i="0" u="none" strike="noStrike" dirty="0">
                          <a:solidFill>
                            <a:srgbClr val="FF0000"/>
                          </a:solidFill>
                          <a:effectLst/>
                          <a:latin typeface="Calibri" charset="0"/>
                        </a:rPr>
                        <a:t>12</a:t>
                      </a:r>
                    </a:p>
                  </a:txBody>
                  <a:tcPr marL="12700" marR="12700" marT="12691" marB="0" anchor="b"/>
                </a:tc>
                <a:tc>
                  <a:txBody>
                    <a:bodyPr/>
                    <a:lstStyle/>
                    <a:p>
                      <a:pPr algn="ctr" fontAlgn="b"/>
                      <a:r>
                        <a:rPr lang="sk-SK" sz="3200" b="0" i="0" u="none" strike="noStrike" dirty="0">
                          <a:solidFill>
                            <a:schemeClr val="tx1"/>
                          </a:solidFill>
                          <a:effectLst/>
                          <a:latin typeface="Calibri" charset="0"/>
                        </a:rPr>
                        <a:t>10++</a:t>
                      </a:r>
                    </a:p>
                  </a:txBody>
                  <a:tcPr marL="12700" marR="12700" marT="12691" marB="0" anchor="b"/>
                </a:tc>
                <a:extLst>
                  <a:ext uri="{0D108BD9-81ED-4DB2-BD59-A6C34878D82A}">
                    <a16:rowId xmlns:a16="http://schemas.microsoft.com/office/drawing/2014/main" val="10001"/>
                  </a:ext>
                </a:extLst>
              </a:tr>
              <a:tr h="500365">
                <a:tc>
                  <a:txBody>
                    <a:bodyPr/>
                    <a:lstStyle/>
                    <a:p>
                      <a:pPr algn="l" fontAlgn="b"/>
                      <a:r>
                        <a:rPr lang="en-US" sz="3200" u="none" strike="noStrike" dirty="0">
                          <a:effectLst/>
                        </a:rPr>
                        <a:t>interaction </a:t>
                      </a:r>
                      <a:endParaRPr lang="en-US" sz="3200" b="0" i="0" u="none" strike="noStrike" dirty="0">
                        <a:solidFill>
                          <a:srgbClr val="000000"/>
                        </a:solidFill>
                        <a:effectLst/>
                        <a:latin typeface="Calibri" charset="0"/>
                      </a:endParaRPr>
                    </a:p>
                  </a:txBody>
                  <a:tcPr marL="12700" marR="12700" marT="12691" marB="0" anchor="b"/>
                </a:tc>
                <a:tc>
                  <a:txBody>
                    <a:bodyPr/>
                    <a:lstStyle/>
                    <a:p>
                      <a:endParaRPr lang="en-US" sz="3200"/>
                    </a:p>
                  </a:txBody>
                  <a:tcPr marL="12700" marR="12700" marT="12691" marB="0" anchor="b"/>
                </a:tc>
                <a:tc>
                  <a:txBody>
                    <a:bodyPr/>
                    <a:lstStyle/>
                    <a:p>
                      <a:pPr algn="ctr" fontAlgn="b"/>
                      <a:r>
                        <a:rPr lang="cs-CZ" sz="3200" b="0" i="0" u="none" strike="noStrike" dirty="0">
                          <a:solidFill>
                            <a:schemeClr val="tx1"/>
                          </a:solidFill>
                          <a:effectLst/>
                          <a:latin typeface="Calibri" charset="0"/>
                        </a:rPr>
                        <a:t>10</a:t>
                      </a:r>
                    </a:p>
                  </a:txBody>
                  <a:tcPr marL="12700" marR="12700" marT="12691" marB="0" anchor="b"/>
                </a:tc>
                <a:tc>
                  <a:txBody>
                    <a:bodyPr/>
                    <a:lstStyle/>
                    <a:p>
                      <a:pPr algn="ctr" fontAlgn="b"/>
                      <a:r>
                        <a:rPr lang="en-US" sz="3200" b="0" i="0" u="none" strike="noStrike" dirty="0">
                          <a:solidFill>
                            <a:schemeClr val="tx1"/>
                          </a:solidFill>
                          <a:effectLst/>
                          <a:latin typeface="Calibri" charset="0"/>
                        </a:rPr>
                        <a:t>12</a:t>
                      </a:r>
                    </a:p>
                  </a:txBody>
                  <a:tcPr marL="12700" marR="12700" marT="12691" marB="0" anchor="b"/>
                </a:tc>
                <a:tc>
                  <a:txBody>
                    <a:bodyPr/>
                    <a:lstStyle/>
                    <a:p>
                      <a:pPr algn="ctr" fontAlgn="b"/>
                      <a:r>
                        <a:rPr lang="en-US" sz="3200" b="0" i="0" u="none" strike="noStrike" dirty="0">
                          <a:solidFill>
                            <a:schemeClr val="tx1"/>
                          </a:solidFill>
                          <a:effectLst/>
                          <a:latin typeface="Calibri" charset="0"/>
                        </a:rPr>
                        <a:t>11</a:t>
                      </a:r>
                    </a:p>
                  </a:txBody>
                  <a:tcPr marL="12700" marR="12700" marT="12691" marB="0" anchor="b"/>
                </a:tc>
                <a:tc>
                  <a:txBody>
                    <a:bodyPr/>
                    <a:lstStyle/>
                    <a:p>
                      <a:pPr algn="ctr" fontAlgn="b"/>
                      <a:r>
                        <a:rPr lang="sk-SK" sz="3200" b="0" i="0" u="none" strike="noStrike" dirty="0">
                          <a:solidFill>
                            <a:srgbClr val="FF0000"/>
                          </a:solidFill>
                          <a:effectLst/>
                          <a:latin typeface="Calibri" charset="0"/>
                        </a:rPr>
                        <a:t>8</a:t>
                      </a:r>
                    </a:p>
                  </a:txBody>
                  <a:tcPr marL="12700" marR="12700" marT="12691" marB="0" anchor="b"/>
                </a:tc>
                <a:tc>
                  <a:txBody>
                    <a:bodyPr/>
                    <a:lstStyle/>
                    <a:p>
                      <a:pPr algn="ctr" fontAlgn="b"/>
                      <a:r>
                        <a:rPr lang="sk-SK" sz="3200" b="0" i="0" u="none" strike="noStrike" dirty="0">
                          <a:solidFill>
                            <a:schemeClr val="tx1"/>
                          </a:solidFill>
                          <a:effectLst/>
                          <a:latin typeface="Calibri" charset="0"/>
                        </a:rPr>
                        <a:t>10++</a:t>
                      </a:r>
                    </a:p>
                  </a:txBody>
                  <a:tcPr marL="12700" marR="12700" marT="12691" marB="0" anchor="b"/>
                </a:tc>
                <a:extLst>
                  <a:ext uri="{0D108BD9-81ED-4DB2-BD59-A6C34878D82A}">
                    <a16:rowId xmlns:a16="http://schemas.microsoft.com/office/drawing/2014/main" val="10002"/>
                  </a:ext>
                </a:extLst>
              </a:tr>
              <a:tr h="500365">
                <a:tc>
                  <a:txBody>
                    <a:bodyPr/>
                    <a:lstStyle/>
                    <a:p>
                      <a:pPr algn="l" fontAlgn="b"/>
                      <a:r>
                        <a:rPr lang="en-US" sz="3200" u="none" strike="noStrike" dirty="0">
                          <a:effectLst/>
                        </a:rPr>
                        <a:t>inclusion</a:t>
                      </a:r>
                      <a:endParaRPr lang="en-US" sz="3200" b="0" i="0" u="none" strike="noStrike" dirty="0">
                        <a:solidFill>
                          <a:srgbClr val="000000"/>
                        </a:solidFill>
                        <a:effectLst/>
                        <a:latin typeface="Calibri" charset="0"/>
                      </a:endParaRPr>
                    </a:p>
                  </a:txBody>
                  <a:tcPr marL="12700" marR="12700" marT="12691" marB="0" anchor="b"/>
                </a:tc>
                <a:tc>
                  <a:txBody>
                    <a:bodyPr/>
                    <a:lstStyle/>
                    <a:p>
                      <a:endParaRPr lang="en-US" sz="3200"/>
                    </a:p>
                  </a:txBody>
                  <a:tcPr marL="12700" marR="12700" marT="12691" marB="0" anchor="b"/>
                </a:tc>
                <a:tc>
                  <a:txBody>
                    <a:bodyPr/>
                    <a:lstStyle/>
                    <a:p>
                      <a:pPr algn="ctr" fontAlgn="b"/>
                      <a:r>
                        <a:rPr lang="en-US" sz="3200" b="0" i="0" u="none" strike="noStrike" dirty="0">
                          <a:solidFill>
                            <a:schemeClr val="tx1"/>
                          </a:solidFill>
                          <a:effectLst/>
                          <a:latin typeface="Calibri" charset="0"/>
                        </a:rPr>
                        <a:t>9</a:t>
                      </a:r>
                    </a:p>
                  </a:txBody>
                  <a:tcPr marL="12700" marR="12700" marT="12691" marB="0" anchor="b"/>
                </a:tc>
                <a:tc>
                  <a:txBody>
                    <a:bodyPr/>
                    <a:lstStyle/>
                    <a:p>
                      <a:pPr algn="ctr" fontAlgn="b"/>
                      <a:r>
                        <a:rPr lang="is-IS" sz="3200" b="0" i="0" u="none" strike="noStrike" dirty="0">
                          <a:solidFill>
                            <a:schemeClr val="tx1"/>
                          </a:solidFill>
                          <a:effectLst/>
                          <a:latin typeface="Calibri" charset="0"/>
                        </a:rPr>
                        <a:t>12</a:t>
                      </a:r>
                    </a:p>
                  </a:txBody>
                  <a:tcPr marL="12700" marR="12700" marT="12691" marB="0" anchor="b"/>
                </a:tc>
                <a:tc>
                  <a:txBody>
                    <a:bodyPr/>
                    <a:lstStyle/>
                    <a:p>
                      <a:pPr algn="ctr" fontAlgn="b"/>
                      <a:r>
                        <a:rPr lang="cs-CZ" sz="3200" b="0" i="0" u="none" strike="noStrike" dirty="0">
                          <a:solidFill>
                            <a:schemeClr val="tx1"/>
                          </a:solidFill>
                          <a:effectLst/>
                          <a:latin typeface="Calibri" charset="0"/>
                        </a:rPr>
                        <a:t>10</a:t>
                      </a:r>
                    </a:p>
                  </a:txBody>
                  <a:tcPr marL="12700" marR="12700" marT="12691" marB="0" anchor="b"/>
                </a:tc>
                <a:tc>
                  <a:txBody>
                    <a:bodyPr/>
                    <a:lstStyle/>
                    <a:p>
                      <a:pPr algn="ctr" fontAlgn="b"/>
                      <a:r>
                        <a:rPr lang="sk-SK" sz="3200" b="0" i="0" u="none" strike="noStrike" dirty="0">
                          <a:solidFill>
                            <a:srgbClr val="FF0000"/>
                          </a:solidFill>
                          <a:effectLst/>
                          <a:latin typeface="Calibri" charset="0"/>
                        </a:rPr>
                        <a:t>9</a:t>
                      </a:r>
                    </a:p>
                  </a:txBody>
                  <a:tcPr marL="12700" marR="12700" marT="12691" marB="0" anchor="b"/>
                </a:tc>
                <a:tc>
                  <a:txBody>
                    <a:bodyPr/>
                    <a:lstStyle/>
                    <a:p>
                      <a:pPr algn="ctr" fontAlgn="b"/>
                      <a:r>
                        <a:rPr lang="sk-SK" sz="3200" b="0" i="0" u="none" strike="noStrike" dirty="0">
                          <a:solidFill>
                            <a:schemeClr val="tx1"/>
                          </a:solidFill>
                          <a:effectLst/>
                          <a:latin typeface="Calibri" charset="0"/>
                        </a:rPr>
                        <a:t>14</a:t>
                      </a:r>
                    </a:p>
                  </a:txBody>
                  <a:tcPr marL="12700" marR="12700" marT="12691" marB="0" anchor="b"/>
                </a:tc>
                <a:extLst>
                  <a:ext uri="{0D108BD9-81ED-4DB2-BD59-A6C34878D82A}">
                    <a16:rowId xmlns:a16="http://schemas.microsoft.com/office/drawing/2014/main" val="10003"/>
                  </a:ext>
                </a:extLst>
              </a:tr>
              <a:tr h="535062">
                <a:tc>
                  <a:txBody>
                    <a:bodyPr/>
                    <a:lstStyle/>
                    <a:p>
                      <a:pPr algn="l" fontAlgn="b"/>
                      <a:r>
                        <a:rPr lang="en-US" sz="3200" u="none" strike="noStrike" dirty="0">
                          <a:effectLst/>
                        </a:rPr>
                        <a:t>control </a:t>
                      </a:r>
                      <a:endParaRPr lang="en-US" sz="3200" b="0" i="0" u="none" strike="noStrike" dirty="0">
                        <a:solidFill>
                          <a:srgbClr val="000000"/>
                        </a:solidFill>
                        <a:effectLst/>
                        <a:latin typeface="Calibri" charset="0"/>
                      </a:endParaRPr>
                    </a:p>
                  </a:txBody>
                  <a:tcPr marL="12700" marR="12700" marT="12691" marB="0" anchor="b"/>
                </a:tc>
                <a:tc>
                  <a:txBody>
                    <a:bodyPr/>
                    <a:lstStyle/>
                    <a:p>
                      <a:endParaRPr lang="en-US" sz="3200"/>
                    </a:p>
                  </a:txBody>
                  <a:tcPr marL="12700" marR="12700" marT="12691" marB="0" anchor="b"/>
                </a:tc>
                <a:tc>
                  <a:txBody>
                    <a:bodyPr/>
                    <a:lstStyle/>
                    <a:p>
                      <a:pPr algn="ctr" fontAlgn="b"/>
                      <a:r>
                        <a:rPr lang="en-US" sz="3200" b="0" i="0" u="none" strike="noStrike" dirty="0">
                          <a:solidFill>
                            <a:schemeClr val="tx1"/>
                          </a:solidFill>
                          <a:effectLst/>
                          <a:latin typeface="Calibri" charset="0"/>
                        </a:rPr>
                        <a:t>10</a:t>
                      </a:r>
                    </a:p>
                  </a:txBody>
                  <a:tcPr marL="12700" marR="12700" marT="12691" marB="0" anchor="b"/>
                </a:tc>
                <a:tc>
                  <a:txBody>
                    <a:bodyPr/>
                    <a:lstStyle/>
                    <a:p>
                      <a:pPr algn="ctr" fontAlgn="b"/>
                      <a:r>
                        <a:rPr lang="is-IS" sz="3200" b="0" i="0" u="none" strike="noStrike" dirty="0">
                          <a:solidFill>
                            <a:schemeClr val="tx1"/>
                          </a:solidFill>
                          <a:effectLst/>
                          <a:latin typeface="Calibri" charset="0"/>
                        </a:rPr>
                        <a:t>8</a:t>
                      </a:r>
                    </a:p>
                  </a:txBody>
                  <a:tcPr marL="12700" marR="12700" marT="12691" marB="0" anchor="b"/>
                </a:tc>
                <a:tc>
                  <a:txBody>
                    <a:bodyPr/>
                    <a:lstStyle/>
                    <a:p>
                      <a:pPr algn="ctr" fontAlgn="b"/>
                      <a:r>
                        <a:rPr lang="en-US" sz="3200" b="0" i="0" u="none" strike="noStrike" dirty="0">
                          <a:solidFill>
                            <a:schemeClr val="tx1"/>
                          </a:solidFill>
                          <a:effectLst/>
                          <a:latin typeface="Calibri" charset="0"/>
                        </a:rPr>
                        <a:t>10</a:t>
                      </a:r>
                    </a:p>
                  </a:txBody>
                  <a:tcPr marL="12700" marR="12700" marT="12691" marB="0" anchor="b"/>
                </a:tc>
                <a:tc>
                  <a:txBody>
                    <a:bodyPr/>
                    <a:lstStyle/>
                    <a:p>
                      <a:pPr algn="ctr" fontAlgn="b"/>
                      <a:r>
                        <a:rPr lang="sk-SK" sz="3200" b="0" i="0" u="none" strike="noStrike" dirty="0">
                          <a:solidFill>
                            <a:srgbClr val="FF0000"/>
                          </a:solidFill>
                          <a:effectLst/>
                          <a:latin typeface="Calibri" charset="0"/>
                        </a:rPr>
                        <a:t>9</a:t>
                      </a:r>
                    </a:p>
                  </a:txBody>
                  <a:tcPr marL="12700" marR="12700" marT="12691" marB="0" anchor="b"/>
                </a:tc>
                <a:tc>
                  <a:txBody>
                    <a:bodyPr/>
                    <a:lstStyle/>
                    <a:p>
                      <a:pPr algn="ctr" fontAlgn="b"/>
                      <a:r>
                        <a:rPr lang="sk-SK" sz="3200" b="0" i="0" u="none" strike="noStrike" dirty="0">
                          <a:solidFill>
                            <a:schemeClr val="tx1"/>
                          </a:solidFill>
                          <a:effectLst/>
                          <a:latin typeface="Calibri" charset="0"/>
                        </a:rPr>
                        <a:t>6</a:t>
                      </a:r>
                    </a:p>
                  </a:txBody>
                  <a:tcPr marL="12700" marR="12700" marT="12691" marB="0" anchor="b"/>
                </a:tc>
                <a:extLst>
                  <a:ext uri="{0D108BD9-81ED-4DB2-BD59-A6C34878D82A}">
                    <a16:rowId xmlns:a16="http://schemas.microsoft.com/office/drawing/2014/main" val="10004"/>
                  </a:ext>
                </a:extLst>
              </a:tr>
              <a:tr h="500365">
                <a:tc gridSpan="2">
                  <a:txBody>
                    <a:bodyPr/>
                    <a:lstStyle/>
                    <a:p>
                      <a:pPr algn="l" fontAlgn="b"/>
                      <a:r>
                        <a:rPr lang="en-US" sz="3200" u="none" strike="noStrike" dirty="0">
                          <a:effectLst/>
                        </a:rPr>
                        <a:t>affection</a:t>
                      </a:r>
                      <a:endParaRPr lang="en-US" sz="3200" b="0" i="0" u="none" strike="noStrike" dirty="0">
                        <a:solidFill>
                          <a:srgbClr val="000000"/>
                        </a:solidFill>
                        <a:effectLst/>
                        <a:latin typeface="Calibri" charset="0"/>
                      </a:endParaRPr>
                    </a:p>
                  </a:txBody>
                  <a:tcPr marL="12700" marR="12700" marT="12691" marB="0" anchor="b"/>
                </a:tc>
                <a:tc hMerge="1">
                  <a:txBody>
                    <a:bodyPr/>
                    <a:lstStyle/>
                    <a:p>
                      <a:endParaRPr lang="en-US"/>
                    </a:p>
                  </a:txBody>
                  <a:tcPr/>
                </a:tc>
                <a:tc>
                  <a:txBody>
                    <a:bodyPr/>
                    <a:lstStyle/>
                    <a:p>
                      <a:pPr algn="ctr" fontAlgn="b"/>
                      <a:r>
                        <a:rPr lang="is-IS" sz="3200" b="0" i="0" u="none" strike="noStrike" dirty="0">
                          <a:solidFill>
                            <a:schemeClr val="tx1"/>
                          </a:solidFill>
                          <a:effectLst/>
                          <a:latin typeface="Calibri" charset="0"/>
                        </a:rPr>
                        <a:t>11</a:t>
                      </a:r>
                    </a:p>
                  </a:txBody>
                  <a:tcPr marL="12700" marR="12700" marT="12691" marB="0" anchor="b"/>
                </a:tc>
                <a:tc>
                  <a:txBody>
                    <a:bodyPr/>
                    <a:lstStyle/>
                    <a:p>
                      <a:pPr algn="ctr" fontAlgn="b"/>
                      <a:r>
                        <a:rPr lang="en-US" sz="3200" b="0" i="0" u="none" strike="noStrike" dirty="0">
                          <a:solidFill>
                            <a:schemeClr val="tx1"/>
                          </a:solidFill>
                          <a:effectLst/>
                          <a:latin typeface="Calibri" charset="0"/>
                        </a:rPr>
                        <a:t>11</a:t>
                      </a:r>
                    </a:p>
                  </a:txBody>
                  <a:tcPr marL="12700" marR="12700" marT="12691" marB="0" anchor="b"/>
                </a:tc>
                <a:tc>
                  <a:txBody>
                    <a:bodyPr/>
                    <a:lstStyle/>
                    <a:p>
                      <a:pPr algn="ctr" fontAlgn="b"/>
                      <a:r>
                        <a:rPr lang="en-US" sz="3200" b="0" i="0" u="none" strike="noStrike" dirty="0">
                          <a:solidFill>
                            <a:schemeClr val="tx1"/>
                          </a:solidFill>
                          <a:effectLst/>
                          <a:latin typeface="Calibri" charset="0"/>
                        </a:rPr>
                        <a:t>12</a:t>
                      </a:r>
                    </a:p>
                  </a:txBody>
                  <a:tcPr marL="12700" marR="12700" marT="12691" marB="0" anchor="b"/>
                </a:tc>
                <a:tc>
                  <a:txBody>
                    <a:bodyPr/>
                    <a:lstStyle/>
                    <a:p>
                      <a:pPr algn="ctr" fontAlgn="b"/>
                      <a:r>
                        <a:rPr lang="sk-SK" sz="3200" b="0" i="0" u="none" strike="noStrike" dirty="0">
                          <a:solidFill>
                            <a:srgbClr val="FF0000"/>
                          </a:solidFill>
                          <a:effectLst/>
                          <a:latin typeface="Calibri" charset="0"/>
                        </a:rPr>
                        <a:t>9</a:t>
                      </a:r>
                    </a:p>
                  </a:txBody>
                  <a:tcPr marL="12700" marR="12700" marT="12691" marB="0" anchor="b"/>
                </a:tc>
                <a:tc>
                  <a:txBody>
                    <a:bodyPr/>
                    <a:lstStyle/>
                    <a:p>
                      <a:pPr algn="ctr" fontAlgn="b"/>
                      <a:r>
                        <a:rPr lang="sk-SK" sz="3200" b="0" i="0" u="none" strike="noStrike" dirty="0">
                          <a:solidFill>
                            <a:schemeClr val="tx1"/>
                          </a:solidFill>
                          <a:effectLst/>
                          <a:latin typeface="Calibri" charset="0"/>
                        </a:rPr>
                        <a:t>11</a:t>
                      </a:r>
                    </a:p>
                  </a:txBody>
                  <a:tcPr marL="12700" marR="12700" marT="12691" marB="0" anchor="b"/>
                </a:tc>
                <a:extLst>
                  <a:ext uri="{0D108BD9-81ED-4DB2-BD59-A6C34878D82A}">
                    <a16:rowId xmlns:a16="http://schemas.microsoft.com/office/drawing/2014/main" val="10005"/>
                  </a:ext>
                </a:extLst>
              </a:tr>
            </a:tbl>
          </a:graphicData>
        </a:graphic>
      </p:graphicFrame>
      <p:sp>
        <p:nvSpPr>
          <p:cNvPr id="62523"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spTree>
    <p:extLst>
      <p:ext uri="{BB962C8B-B14F-4D97-AF65-F5344CB8AC3E}">
        <p14:creationId xmlns:p14="http://schemas.microsoft.com/office/powerpoint/2010/main" val="24691851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Rectangle 2"/>
          <p:cNvSpPr>
            <a:spLocks noGrp="1" noChangeArrowheads="1"/>
          </p:cNvSpPr>
          <p:nvPr>
            <p:ph type="title"/>
          </p:nvPr>
        </p:nvSpPr>
        <p:spPr>
          <a:xfrm>
            <a:off x="1981200" y="685800"/>
            <a:ext cx="8229600" cy="731838"/>
          </a:xfrm>
        </p:spPr>
        <p:txBody>
          <a:bodyPr>
            <a:normAutofit/>
          </a:bodyPr>
          <a:lstStyle/>
          <a:p>
            <a:pPr eaLnBrk="1" hangingPunct="1"/>
            <a:r>
              <a:rPr lang="en-US" altLang="en-US" sz="4800"/>
              <a:t>Assertiveness Skills in Groups</a:t>
            </a:r>
          </a:p>
        </p:txBody>
      </p:sp>
      <p:sp>
        <p:nvSpPr>
          <p:cNvPr id="63492" name="Rectangle 3"/>
          <p:cNvSpPr>
            <a:spLocks noGrp="1" noChangeArrowheads="1"/>
          </p:cNvSpPr>
          <p:nvPr>
            <p:ph idx="1"/>
          </p:nvPr>
        </p:nvSpPr>
        <p:spPr>
          <a:xfrm>
            <a:off x="2438400" y="1600201"/>
            <a:ext cx="7315200" cy="4525963"/>
          </a:xfrm>
        </p:spPr>
        <p:txBody>
          <a:bodyPr/>
          <a:lstStyle/>
          <a:p>
            <a:pPr eaLnBrk="1" hangingPunct="1">
              <a:lnSpc>
                <a:spcPct val="90000"/>
              </a:lnSpc>
            </a:pPr>
            <a:r>
              <a:rPr lang="en-US" altLang="en-US"/>
              <a:t>Devote time to preparing for meetings.</a:t>
            </a:r>
          </a:p>
          <a:p>
            <a:pPr eaLnBrk="1" hangingPunct="1">
              <a:lnSpc>
                <a:spcPct val="90000"/>
              </a:lnSpc>
            </a:pPr>
            <a:r>
              <a:rPr lang="en-US" altLang="en-US"/>
              <a:t>Ask a colleague to help you get a chance to speak.</a:t>
            </a:r>
          </a:p>
          <a:p>
            <a:pPr eaLnBrk="1" hangingPunct="1">
              <a:lnSpc>
                <a:spcPct val="90000"/>
              </a:lnSpc>
            </a:pPr>
            <a:r>
              <a:rPr lang="en-US" altLang="en-US"/>
              <a:t>Express your opinions clearly.</a:t>
            </a:r>
          </a:p>
          <a:p>
            <a:pPr eaLnBrk="1" hangingPunct="1">
              <a:lnSpc>
                <a:spcPct val="90000"/>
              </a:lnSpc>
            </a:pPr>
            <a:r>
              <a:rPr lang="is-IS" altLang="en-US"/>
              <a:t>…..</a:t>
            </a:r>
          </a:p>
          <a:p>
            <a:pPr eaLnBrk="1" hangingPunct="1">
              <a:lnSpc>
                <a:spcPct val="90000"/>
              </a:lnSpc>
            </a:pPr>
            <a:r>
              <a:rPr lang="is-IS" altLang="en-US"/>
              <a:t>.....</a:t>
            </a:r>
          </a:p>
          <a:p>
            <a:pPr eaLnBrk="1" hangingPunct="1">
              <a:lnSpc>
                <a:spcPct val="90000"/>
              </a:lnSpc>
            </a:pPr>
            <a:r>
              <a:rPr lang="is-IS" altLang="en-US"/>
              <a:t>......</a:t>
            </a:r>
          </a:p>
          <a:p>
            <a:pPr eaLnBrk="1" hangingPunct="1">
              <a:lnSpc>
                <a:spcPct val="90000"/>
              </a:lnSpc>
            </a:pPr>
            <a:r>
              <a:rPr lang="is-IS" altLang="en-US"/>
              <a:t>......</a:t>
            </a:r>
            <a:endParaRPr lang="en-US" altLang="en-US"/>
          </a:p>
        </p:txBody>
      </p:sp>
      <p:sp>
        <p:nvSpPr>
          <p:cNvPr id="63490" name="Footer Placeholder 3"/>
          <p:cNvSpPr>
            <a:spLocks noGrp="1"/>
          </p:cNvSpPr>
          <p:nvPr>
            <p:ph type="ftr" sz="quarter" idx="11"/>
          </p:nvPr>
        </p:nvSpPr>
        <p:spPr bwMode="auto">
          <a:xfrm>
            <a:off x="2438400" y="6458004"/>
            <a:ext cx="5901459" cy="2743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spTree>
    <p:extLst>
      <p:ext uri="{BB962C8B-B14F-4D97-AF65-F5344CB8AC3E}">
        <p14:creationId xmlns:p14="http://schemas.microsoft.com/office/powerpoint/2010/main" val="471388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p:cNvSpPr>
            <a:spLocks noGrp="1" noChangeArrowheads="1"/>
          </p:cNvSpPr>
          <p:nvPr>
            <p:ph type="title"/>
          </p:nvPr>
        </p:nvSpPr>
        <p:spPr>
          <a:xfrm>
            <a:off x="1981200" y="685800"/>
            <a:ext cx="8229600" cy="731838"/>
          </a:xfrm>
        </p:spPr>
        <p:txBody>
          <a:bodyPr>
            <a:normAutofit/>
          </a:bodyPr>
          <a:lstStyle/>
          <a:p>
            <a:pPr eaLnBrk="1" hangingPunct="1"/>
            <a:r>
              <a:rPr lang="en-US" altLang="en-US" sz="4800"/>
              <a:t>Assertiveness Skills in Groups</a:t>
            </a:r>
          </a:p>
        </p:txBody>
      </p:sp>
      <p:sp>
        <p:nvSpPr>
          <p:cNvPr id="64516" name="Rectangle 3"/>
          <p:cNvSpPr>
            <a:spLocks noGrp="1" noChangeArrowheads="1"/>
          </p:cNvSpPr>
          <p:nvPr>
            <p:ph idx="1"/>
          </p:nvPr>
        </p:nvSpPr>
        <p:spPr>
          <a:xfrm>
            <a:off x="2438400" y="1600201"/>
            <a:ext cx="7315200" cy="4525963"/>
          </a:xfrm>
        </p:spPr>
        <p:txBody>
          <a:bodyPr/>
          <a:lstStyle/>
          <a:p>
            <a:pPr eaLnBrk="1" hangingPunct="1">
              <a:lnSpc>
                <a:spcPct val="90000"/>
              </a:lnSpc>
            </a:pPr>
            <a:r>
              <a:rPr lang="en-US" altLang="en-US"/>
              <a:t>Devote time to preparing for meetings.</a:t>
            </a:r>
          </a:p>
          <a:p>
            <a:pPr eaLnBrk="1" hangingPunct="1">
              <a:lnSpc>
                <a:spcPct val="90000"/>
              </a:lnSpc>
            </a:pPr>
            <a:r>
              <a:rPr lang="en-US" altLang="en-US"/>
              <a:t>Ask a colleague to help you get a chance to speak.</a:t>
            </a:r>
          </a:p>
          <a:p>
            <a:pPr eaLnBrk="1" hangingPunct="1">
              <a:lnSpc>
                <a:spcPct val="90000"/>
              </a:lnSpc>
            </a:pPr>
            <a:r>
              <a:rPr lang="en-US" altLang="en-US"/>
              <a:t>Express your opinions clearly.</a:t>
            </a:r>
          </a:p>
          <a:p>
            <a:pPr eaLnBrk="1" hangingPunct="1">
              <a:lnSpc>
                <a:spcPct val="90000"/>
              </a:lnSpc>
            </a:pPr>
            <a:r>
              <a:rPr lang="en-US" altLang="en-US"/>
              <a:t>Maintain direct eye contact.</a:t>
            </a:r>
          </a:p>
          <a:p>
            <a:pPr eaLnBrk="1" hangingPunct="1">
              <a:lnSpc>
                <a:spcPct val="90000"/>
              </a:lnSpc>
            </a:pPr>
            <a:r>
              <a:rPr lang="en-US" altLang="en-US"/>
              <a:t>Assume an assertive body posture.</a:t>
            </a:r>
          </a:p>
          <a:p>
            <a:pPr eaLnBrk="1" hangingPunct="1">
              <a:lnSpc>
                <a:spcPct val="90000"/>
              </a:lnSpc>
            </a:pPr>
            <a:r>
              <a:rPr lang="en-US" altLang="en-US"/>
              <a:t>Express your feelings as well as thoughts.</a:t>
            </a:r>
          </a:p>
          <a:p>
            <a:pPr eaLnBrk="1" hangingPunct="1">
              <a:lnSpc>
                <a:spcPct val="90000"/>
              </a:lnSpc>
            </a:pPr>
            <a:r>
              <a:rPr lang="en-US" altLang="en-US"/>
              <a:t>Speak expressively (volume, pitch, rate).</a:t>
            </a:r>
          </a:p>
        </p:txBody>
      </p:sp>
      <p:sp>
        <p:nvSpPr>
          <p:cNvPr id="64514" name="Footer Placeholder 3"/>
          <p:cNvSpPr>
            <a:spLocks noGrp="1"/>
          </p:cNvSpPr>
          <p:nvPr>
            <p:ph type="ftr" sz="quarter" idx="11"/>
          </p:nvPr>
        </p:nvSpPr>
        <p:spPr bwMode="auto">
          <a:xfrm>
            <a:off x="2201332" y="6445304"/>
            <a:ext cx="5901459" cy="2743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dirty="0">
                <a:latin typeface="Arial" panose="020B0604020202020204" pitchFamily="34" charset="0"/>
              </a:rPr>
              <a:t>©2010, 2007, 2003 Pearson Education, Inc.</a:t>
            </a:r>
          </a:p>
        </p:txBody>
      </p:sp>
    </p:spTree>
    <p:extLst>
      <p:ext uri="{BB962C8B-B14F-4D97-AF65-F5344CB8AC3E}">
        <p14:creationId xmlns:p14="http://schemas.microsoft.com/office/powerpoint/2010/main" val="7727323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Placeholder 31" descr="hand clapping">
            <a:extLst>
              <a:ext uri="{FF2B5EF4-FFF2-40B4-BE49-F238E27FC236}">
                <a16:creationId xmlns:a16="http://schemas.microsoft.com/office/drawing/2014/main" id="{AAB6EE12-FEF8-FB41-A909-0DA61D7725C7}"/>
              </a:ext>
            </a:extLst>
          </p:cNvPr>
          <p:cNvPicPr>
            <a:picLocks noGrp="1" noChangeAspect="1"/>
          </p:cNvPicPr>
          <p:nvPr>
            <p:ph type="pic" sz="quarter" idx="10"/>
          </p:nvPr>
        </p:nvPicPr>
        <p:blipFill>
          <a:blip r:embed="rId2" cstate="screen">
            <a:extLst>
              <a:ext uri="{28A0092B-C50C-407E-A947-70E740481C1C}">
                <a14:useLocalDpi xmlns:a14="http://schemas.microsoft.com/office/drawing/2010/main"/>
              </a:ext>
            </a:extLst>
          </a:blip>
          <a:srcRect l="7" r="7"/>
          <a:stretch>
            <a:fillRect/>
          </a:stretch>
        </p:blipFill>
        <p:spPr/>
      </p:pic>
      <p:sp>
        <p:nvSpPr>
          <p:cNvPr id="14" name="Title 13">
            <a:extLst>
              <a:ext uri="{FF2B5EF4-FFF2-40B4-BE49-F238E27FC236}">
                <a16:creationId xmlns:a16="http://schemas.microsoft.com/office/drawing/2014/main" id="{6C38D7A9-9299-4108-BB08-026F4B9CAE7B}"/>
              </a:ext>
            </a:extLst>
          </p:cNvPr>
          <p:cNvSpPr>
            <a:spLocks noGrp="1"/>
          </p:cNvSpPr>
          <p:nvPr>
            <p:ph type="ctrTitle"/>
          </p:nvPr>
        </p:nvSpPr>
        <p:spPr/>
        <p:txBody>
          <a:bodyPr/>
          <a:lstStyle/>
          <a:p>
            <a:r>
              <a:rPr lang="en-US" dirty="0">
                <a:solidFill>
                  <a:srgbClr val="0070C0"/>
                </a:solidFill>
              </a:rPr>
              <a:t>Thank You</a:t>
            </a:r>
          </a:p>
        </p:txBody>
      </p:sp>
      <p:sp>
        <p:nvSpPr>
          <p:cNvPr id="4" name="Text Placeholder 3">
            <a:extLst>
              <a:ext uri="{FF2B5EF4-FFF2-40B4-BE49-F238E27FC236}">
                <a16:creationId xmlns:a16="http://schemas.microsoft.com/office/drawing/2014/main" id="{60828E04-9C2A-4859-8050-C2DF67A249CB}"/>
              </a:ext>
            </a:extLst>
          </p:cNvPr>
          <p:cNvSpPr>
            <a:spLocks noGrp="1"/>
          </p:cNvSpPr>
          <p:nvPr>
            <p:ph type="body" sz="quarter" idx="15"/>
          </p:nvPr>
        </p:nvSpPr>
        <p:spPr>
          <a:solidFill>
            <a:schemeClr val="tx1">
              <a:lumMod val="75000"/>
              <a:lumOff val="25000"/>
            </a:schemeClr>
          </a:solidFill>
        </p:spPr>
        <p:txBody>
          <a:bodyPr>
            <a:normAutofit fontScale="85000" lnSpcReduction="20000"/>
          </a:bodyPr>
          <a:lstStyle/>
          <a:p>
            <a:r>
              <a:rPr lang="en-US" dirty="0"/>
              <a:t>Hoang </a:t>
            </a:r>
            <a:r>
              <a:rPr lang="en-US" dirty="0" err="1"/>
              <a:t>Huy</a:t>
            </a:r>
            <a:r>
              <a:rPr lang="en-US" dirty="0"/>
              <a:t>, MA.</a:t>
            </a:r>
          </a:p>
        </p:txBody>
      </p:sp>
      <p:sp>
        <p:nvSpPr>
          <p:cNvPr id="5" name="Text Placeholder 4">
            <a:extLst>
              <a:ext uri="{FF2B5EF4-FFF2-40B4-BE49-F238E27FC236}">
                <a16:creationId xmlns:a16="http://schemas.microsoft.com/office/drawing/2014/main" id="{11265965-2271-4C1C-BD0A-6F85F80FF9A6}"/>
              </a:ext>
            </a:extLst>
          </p:cNvPr>
          <p:cNvSpPr>
            <a:spLocks noGrp="1"/>
          </p:cNvSpPr>
          <p:nvPr>
            <p:ph type="body" sz="quarter" idx="16"/>
          </p:nvPr>
        </p:nvSpPr>
        <p:spPr>
          <a:solidFill>
            <a:schemeClr val="tx1">
              <a:lumMod val="75000"/>
              <a:lumOff val="25000"/>
            </a:schemeClr>
          </a:solidFill>
        </p:spPr>
        <p:txBody>
          <a:bodyPr>
            <a:normAutofit fontScale="85000" lnSpcReduction="20000"/>
          </a:bodyPr>
          <a:lstStyle/>
          <a:p>
            <a:r>
              <a:rPr lang="en-US" dirty="0"/>
              <a:t>+0964703668</a:t>
            </a:r>
          </a:p>
        </p:txBody>
      </p:sp>
      <p:sp>
        <p:nvSpPr>
          <p:cNvPr id="6" name="Text Placeholder 5">
            <a:extLst>
              <a:ext uri="{FF2B5EF4-FFF2-40B4-BE49-F238E27FC236}">
                <a16:creationId xmlns:a16="http://schemas.microsoft.com/office/drawing/2014/main" id="{50A3BCC3-A277-4C0B-9EBA-EB53990D8EBD}"/>
              </a:ext>
            </a:extLst>
          </p:cNvPr>
          <p:cNvSpPr>
            <a:spLocks noGrp="1"/>
          </p:cNvSpPr>
          <p:nvPr>
            <p:ph type="body" sz="quarter" idx="17"/>
          </p:nvPr>
        </p:nvSpPr>
        <p:spPr>
          <a:solidFill>
            <a:schemeClr val="tx1">
              <a:lumMod val="75000"/>
              <a:lumOff val="25000"/>
            </a:schemeClr>
          </a:solidFill>
        </p:spPr>
        <p:txBody>
          <a:bodyPr>
            <a:normAutofit fontScale="85000" lnSpcReduction="20000"/>
          </a:bodyPr>
          <a:lstStyle/>
          <a:p>
            <a:r>
              <a:rPr lang="en-US" dirty="0"/>
              <a:t>huyhd11@fe.edu.vn</a:t>
            </a:r>
          </a:p>
        </p:txBody>
      </p:sp>
      <p:sp>
        <p:nvSpPr>
          <p:cNvPr id="16" name="Text Placeholder 15">
            <a:extLst>
              <a:ext uri="{FF2B5EF4-FFF2-40B4-BE49-F238E27FC236}">
                <a16:creationId xmlns:a16="http://schemas.microsoft.com/office/drawing/2014/main" id="{FD8A1232-50A8-4535-AAF9-7F4180EAA0DD}"/>
              </a:ext>
            </a:extLst>
          </p:cNvPr>
          <p:cNvSpPr>
            <a:spLocks noGrp="1"/>
          </p:cNvSpPr>
          <p:nvPr>
            <p:ph type="body" sz="quarter" idx="18"/>
          </p:nvPr>
        </p:nvSpPr>
        <p:spPr>
          <a:solidFill>
            <a:schemeClr val="tx1">
              <a:lumMod val="75000"/>
              <a:lumOff val="25000"/>
            </a:schemeClr>
          </a:solidFill>
        </p:spPr>
        <p:txBody>
          <a:bodyPr>
            <a:normAutofit fontScale="85000" lnSpcReduction="20000"/>
          </a:bodyPr>
          <a:lstStyle/>
          <a:p>
            <a:r>
              <a:rPr lang="en-US" dirty="0"/>
              <a:t>FPT University</a:t>
            </a:r>
          </a:p>
        </p:txBody>
      </p:sp>
      <p:sp>
        <p:nvSpPr>
          <p:cNvPr id="12" name="Slide Number Placeholder 11">
            <a:extLst>
              <a:ext uri="{FF2B5EF4-FFF2-40B4-BE49-F238E27FC236}">
                <a16:creationId xmlns:a16="http://schemas.microsoft.com/office/drawing/2014/main" id="{91814EC9-246A-4C6E-941E-5774FE72F08E}"/>
              </a:ext>
            </a:extLst>
          </p:cNvPr>
          <p:cNvSpPr>
            <a:spLocks noGrp="1"/>
          </p:cNvSpPr>
          <p:nvPr>
            <p:ph type="sldNum" sz="quarter" idx="20"/>
          </p:nvPr>
        </p:nvSpPr>
        <p:spPr>
          <a:xfrm>
            <a:off x="10325100" y="6336072"/>
            <a:ext cx="1160395" cy="521928"/>
          </a:xfrm>
          <a:solidFill>
            <a:schemeClr val="tx1">
              <a:lumMod val="95000"/>
              <a:lumOff val="5000"/>
            </a:schemeClr>
          </a:solidFill>
        </p:spPr>
        <p:txBody>
          <a:bodyPr/>
          <a:lstStyle/>
          <a:p>
            <a:fld id="{19B51A1E-902D-48AF-9020-955120F399B6}" type="slidenum">
              <a:rPr lang="en-US" smtClean="0"/>
              <a:pPr/>
              <a:t>53</a:t>
            </a:fld>
            <a:endParaRPr lang="en-US" dirty="0"/>
          </a:p>
        </p:txBody>
      </p:sp>
      <p:pic>
        <p:nvPicPr>
          <p:cNvPr id="8" name="Graphic 7" descr="User" title="Icon - Presenter Name">
            <a:extLst>
              <a:ext uri="{FF2B5EF4-FFF2-40B4-BE49-F238E27FC236}">
                <a16:creationId xmlns:a16="http://schemas.microsoft.com/office/drawing/2014/main" id="{111541C4-DB03-4E53-994D-499C7D73C4DF}"/>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1485495" y="4006655"/>
            <a:ext cx="218900" cy="218900"/>
          </a:xfrm>
          <a:prstGeom prst="rect">
            <a:avLst/>
          </a:prstGeom>
        </p:spPr>
      </p:pic>
      <p:pic>
        <p:nvPicPr>
          <p:cNvPr id="10" name="Graphic 9" descr="Smart Phone" title="Icon - Presenter Phone Number">
            <a:extLst>
              <a:ext uri="{FF2B5EF4-FFF2-40B4-BE49-F238E27FC236}">
                <a16:creationId xmlns:a16="http://schemas.microsoft.com/office/drawing/2014/main" id="{A29DE31C-E099-4579-BB03-675E0A40C5F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485495" y="4355103"/>
            <a:ext cx="218900" cy="218900"/>
          </a:xfrm>
          <a:prstGeom prst="rect">
            <a:avLst/>
          </a:prstGeom>
        </p:spPr>
      </p:pic>
      <p:pic>
        <p:nvPicPr>
          <p:cNvPr id="9" name="Graphic 8" descr="Envelope" title="Icon Presenter Email">
            <a:extLst>
              <a:ext uri="{FF2B5EF4-FFF2-40B4-BE49-F238E27FC236}">
                <a16:creationId xmlns:a16="http://schemas.microsoft.com/office/drawing/2014/main" id="{773C1382-ACE1-460F-A1B6-AB761A7D2E6B}"/>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11485495" y="4703551"/>
            <a:ext cx="218900" cy="218900"/>
          </a:xfrm>
          <a:prstGeom prst="rect">
            <a:avLst/>
          </a:prstGeom>
        </p:spPr>
      </p:pic>
      <p:pic>
        <p:nvPicPr>
          <p:cNvPr id="11" name="Graphic 10" descr="Link">
            <a:extLst>
              <a:ext uri="{FF2B5EF4-FFF2-40B4-BE49-F238E27FC236}">
                <a16:creationId xmlns:a16="http://schemas.microsoft.com/office/drawing/2014/main" id="{0718E6E0-05A2-479C-AEA8-1A385EB73474}"/>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1472552" y="5040763"/>
            <a:ext cx="244786" cy="244786"/>
          </a:xfrm>
          <a:prstGeom prst="rect">
            <a:avLst/>
          </a:prstGeom>
        </p:spPr>
      </p:pic>
    </p:spTree>
    <p:extLst>
      <p:ext uri="{BB962C8B-B14F-4D97-AF65-F5344CB8AC3E}">
        <p14:creationId xmlns:p14="http://schemas.microsoft.com/office/powerpoint/2010/main" val="41536783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a:xfrm>
            <a:off x="831130" y="0"/>
            <a:ext cx="10518742" cy="1143000"/>
          </a:xfrm>
        </p:spPr>
        <p:txBody>
          <a:bodyPr/>
          <a:lstStyle/>
          <a:p>
            <a:r>
              <a:rPr lang="en-US" altLang="en-US" dirty="0">
                <a:solidFill>
                  <a:srgbClr val="0070C0"/>
                </a:solidFill>
              </a:rPr>
              <a:t>Which needs did he have?</a:t>
            </a:r>
          </a:p>
        </p:txBody>
      </p:sp>
      <p:sp>
        <p:nvSpPr>
          <p:cNvPr id="10243" name="Content Placeholder 2"/>
          <p:cNvSpPr>
            <a:spLocks noGrp="1"/>
          </p:cNvSpPr>
          <p:nvPr>
            <p:ph idx="1"/>
          </p:nvPr>
        </p:nvSpPr>
        <p:spPr>
          <a:xfrm>
            <a:off x="933254" y="838200"/>
            <a:ext cx="11258746" cy="6324600"/>
          </a:xfrm>
        </p:spPr>
        <p:txBody>
          <a:bodyPr/>
          <a:lstStyle/>
          <a:p>
            <a:pPr marL="0" indent="0">
              <a:buNone/>
            </a:pPr>
            <a:r>
              <a:rPr lang="en-US" altLang="en-US" sz="3600" dirty="0"/>
              <a:t>Once upon a time, there was an officer who worked really well. His profile was very clean , never received gifts from people. </a:t>
            </a:r>
          </a:p>
          <a:p>
            <a:pPr marL="0" indent="0">
              <a:buNone/>
            </a:pPr>
            <a:r>
              <a:rPr lang="en-US" altLang="en-US" sz="3600" dirty="0"/>
              <a:t>When he </a:t>
            </a:r>
            <a:r>
              <a:rPr lang="en-US" altLang="en-US" sz="4000" dirty="0"/>
              <a:t>retired,</a:t>
            </a:r>
            <a:r>
              <a:rPr lang="en-US" altLang="en-US" sz="3600" dirty="0"/>
              <a:t> a person who he helped before came to see his wife  “what zodiac animal of your hubby?” – “mouse”</a:t>
            </a:r>
          </a:p>
          <a:p>
            <a:pPr marL="0" indent="0">
              <a:buNone/>
            </a:pPr>
            <a:r>
              <a:rPr lang="en-US" altLang="en-US" sz="3600" dirty="0"/>
              <a:t>The guy gave the wife a gold mouse</a:t>
            </a:r>
          </a:p>
          <a:p>
            <a:pPr marL="0" indent="0">
              <a:buNone/>
            </a:pPr>
            <a:r>
              <a:rPr lang="en-US" altLang="en-US" sz="3600" dirty="0"/>
              <a:t>The officer came home and slapped the wife , “ why did not u say I was born in the year of a buffalo??????”</a:t>
            </a:r>
          </a:p>
        </p:txBody>
      </p:sp>
      <p:sp>
        <p:nvSpPr>
          <p:cNvPr id="10244"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spTree>
    <p:extLst>
      <p:ext uri="{BB962C8B-B14F-4D97-AF65-F5344CB8AC3E}">
        <p14:creationId xmlns:p14="http://schemas.microsoft.com/office/powerpoint/2010/main" val="4963055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a:xfrm>
            <a:off x="906463" y="890016"/>
            <a:ext cx="9720072" cy="640269"/>
          </a:xfrm>
        </p:spPr>
        <p:txBody>
          <a:bodyPr>
            <a:normAutofit fontScale="90000"/>
          </a:bodyPr>
          <a:lstStyle/>
          <a:p>
            <a:r>
              <a:rPr lang="en-US" altLang="en-US" dirty="0"/>
              <a:t>Café shop</a:t>
            </a:r>
          </a:p>
        </p:txBody>
      </p:sp>
      <p:sp>
        <p:nvSpPr>
          <p:cNvPr id="11268" name="Footer Placeholder 3"/>
          <p:cNvSpPr>
            <a:spLocks noGrp="1"/>
          </p:cNvSpPr>
          <p:nvPr>
            <p:ph type="ftr" sz="quarter" idx="11"/>
          </p:nvPr>
        </p:nvSpPr>
        <p:spPr bwMode="auto">
          <a:xfrm>
            <a:off x="1147232" y="6453481"/>
            <a:ext cx="5901459" cy="2743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dirty="0">
                <a:latin typeface="Arial" panose="020B0604020202020204" pitchFamily="34" charset="0"/>
              </a:rPr>
              <a:t>©2010, 2007, 2003 Pearson Education, Inc.</a:t>
            </a:r>
          </a:p>
        </p:txBody>
      </p:sp>
      <p:pic>
        <p:nvPicPr>
          <p:cNvPr id="54274" name="Picture 2" descr="Pin by Alyssa Lux on Beautiful Ladies | Starbucks girl, Starbucks  photography, Pretty girls self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5198" y="369601"/>
            <a:ext cx="4720202" cy="542709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4276" name="Picture 4" descr="Café bệt - nét riêng độc đáo của người Sài Gòn - Kênh truyền hình Đài Tiếng  nói Việt Nam - VOVT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6463" y="2050700"/>
            <a:ext cx="6142228" cy="3745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445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Footer Placeholder 3"/>
          <p:cNvSpPr>
            <a:spLocks noGrp="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a:latin typeface="Arial" panose="020B0604020202020204" pitchFamily="34" charset="0"/>
              </a:rPr>
              <a:t>©2010, 2007, 2003 Pearson Education, Inc.</a:t>
            </a:r>
          </a:p>
        </p:txBody>
      </p:sp>
      <p:pic>
        <p:nvPicPr>
          <p:cNvPr id="53250" name="Picture 2" descr="Maslow's Hierarchy of Needs and the Ideas Programm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15398" y="114300"/>
            <a:ext cx="7756525" cy="5899490"/>
          </a:xfrm>
          <a:prstGeom prst="rect">
            <a:avLst/>
          </a:prstGeom>
          <a:noFill/>
          <a:extLst>
            <a:ext uri="{909E8E84-426E-40DD-AFC4-6F175D3DCCD1}">
              <a14:hiddenFill xmlns:a14="http://schemas.microsoft.com/office/drawing/2010/main">
                <a:solidFill>
                  <a:srgbClr val="FFFFFF"/>
                </a:solidFill>
              </a14:hiddenFill>
            </a:ext>
          </a:extLst>
        </p:spPr>
      </p:pic>
      <p:sp>
        <p:nvSpPr>
          <p:cNvPr id="7170" name="Rectangle 2"/>
          <p:cNvSpPr>
            <a:spLocks noGrp="1" noChangeArrowheads="1"/>
          </p:cNvSpPr>
          <p:nvPr>
            <p:ph type="title"/>
          </p:nvPr>
        </p:nvSpPr>
        <p:spPr>
          <a:xfrm rot="18000000">
            <a:off x="-1364492" y="1600200"/>
            <a:ext cx="8229600" cy="1600200"/>
          </a:xfrm>
        </p:spPr>
        <p:txBody>
          <a:bodyPr rtlCol="0">
            <a:normAutofit fontScale="90000"/>
          </a:bodyPr>
          <a:lstStyle/>
          <a:p>
            <a:pPr>
              <a:defRPr/>
            </a:pPr>
            <a:br>
              <a:rPr lang="en-US" sz="4000" dirty="0">
                <a:solidFill>
                  <a:srgbClr val="0070C0"/>
                </a:solidFill>
              </a:rPr>
            </a:br>
            <a:r>
              <a:rPr lang="en-US" sz="5300" dirty="0">
                <a:solidFill>
                  <a:srgbClr val="0070C0"/>
                </a:solidFill>
              </a:rPr>
              <a:t>Maslow’s Hierarchy of Needs</a:t>
            </a:r>
            <a:br>
              <a:rPr lang="en-US" b="1" dirty="0">
                <a:solidFill>
                  <a:srgbClr val="0070C0"/>
                </a:solidFill>
              </a:rPr>
            </a:br>
            <a:endParaRPr lang="en-US" b="1" dirty="0">
              <a:solidFill>
                <a:srgbClr val="0070C0"/>
              </a:solidFill>
            </a:endParaRPr>
          </a:p>
        </p:txBody>
      </p:sp>
    </p:spTree>
    <p:extLst>
      <p:ext uri="{BB962C8B-B14F-4D97-AF65-F5344CB8AC3E}">
        <p14:creationId xmlns:p14="http://schemas.microsoft.com/office/powerpoint/2010/main" val="2179267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a:xfrm>
            <a:off x="1981200" y="685800"/>
            <a:ext cx="8229600" cy="731838"/>
          </a:xfrm>
        </p:spPr>
        <p:txBody>
          <a:bodyPr>
            <a:normAutofit/>
          </a:bodyPr>
          <a:lstStyle/>
          <a:p>
            <a:r>
              <a:rPr lang="en-US" altLang="en-US" sz="4800"/>
              <a:t>Match the Need to the Group</a:t>
            </a:r>
          </a:p>
        </p:txBody>
      </p:sp>
      <p:sp>
        <p:nvSpPr>
          <p:cNvPr id="13316" name="Rectangle 3"/>
          <p:cNvSpPr>
            <a:spLocks noGrp="1" noChangeArrowheads="1"/>
          </p:cNvSpPr>
          <p:nvPr>
            <p:ph sz="half" idx="1"/>
          </p:nvPr>
        </p:nvSpPr>
        <p:spPr>
          <a:xfrm>
            <a:off x="2286000" y="1752601"/>
            <a:ext cx="3352800" cy="4373563"/>
          </a:xfrm>
        </p:spPr>
        <p:txBody>
          <a:bodyPr/>
          <a:lstStyle/>
          <a:p>
            <a:pPr marL="533400" indent="-533400" algn="ctr">
              <a:buNone/>
            </a:pPr>
            <a:r>
              <a:rPr lang="en-US" altLang="en-US" sz="3200" b="1" dirty="0"/>
              <a:t>Need</a:t>
            </a:r>
            <a:r>
              <a:rPr lang="en-US" altLang="en-US" b="1" dirty="0"/>
              <a:t> </a:t>
            </a:r>
          </a:p>
          <a:p>
            <a:pPr marL="533400" indent="-533400">
              <a:buFontTx/>
              <a:buAutoNum type="alphaUcPeriod"/>
            </a:pPr>
            <a:r>
              <a:rPr lang="en-US" altLang="en-US" dirty="0"/>
              <a:t>Physiological</a:t>
            </a:r>
          </a:p>
          <a:p>
            <a:pPr marL="533400" indent="-533400">
              <a:buFontTx/>
              <a:buAutoNum type="alphaUcPeriod"/>
            </a:pPr>
            <a:r>
              <a:rPr lang="en-US" altLang="en-US" dirty="0"/>
              <a:t>Safety</a:t>
            </a:r>
          </a:p>
          <a:p>
            <a:pPr marL="533400" indent="-533400">
              <a:buFontTx/>
              <a:buAutoNum type="alphaUcPeriod"/>
            </a:pPr>
            <a:r>
              <a:rPr lang="en-US" altLang="en-US" dirty="0"/>
              <a:t>Belongingness</a:t>
            </a:r>
          </a:p>
          <a:p>
            <a:pPr marL="533400" indent="-533400">
              <a:buFontTx/>
              <a:buAutoNum type="alphaUcPeriod"/>
            </a:pPr>
            <a:r>
              <a:rPr lang="en-US" altLang="en-US" dirty="0"/>
              <a:t>Esteem</a:t>
            </a:r>
          </a:p>
          <a:p>
            <a:pPr marL="533400" indent="-533400">
              <a:buFontTx/>
              <a:buAutoNum type="alphaUcPeriod"/>
            </a:pPr>
            <a:r>
              <a:rPr lang="en-US" altLang="en-US" dirty="0"/>
              <a:t>Self-Actualization</a:t>
            </a:r>
          </a:p>
        </p:txBody>
      </p:sp>
      <p:sp>
        <p:nvSpPr>
          <p:cNvPr id="13317" name="Rectangle 4"/>
          <p:cNvSpPr>
            <a:spLocks noGrp="1" noChangeArrowheads="1"/>
          </p:cNvSpPr>
          <p:nvPr>
            <p:ph sz="half" idx="2"/>
          </p:nvPr>
        </p:nvSpPr>
        <p:spPr>
          <a:xfrm>
            <a:off x="6858000" y="1647825"/>
            <a:ext cx="4038600" cy="4373563"/>
          </a:xfrm>
        </p:spPr>
        <p:txBody>
          <a:bodyPr/>
          <a:lstStyle/>
          <a:p>
            <a:pPr algn="ctr">
              <a:lnSpc>
                <a:spcPct val="90000"/>
              </a:lnSpc>
              <a:buFontTx/>
              <a:buNone/>
            </a:pPr>
            <a:r>
              <a:rPr lang="en-US" altLang="en-US" sz="3200" b="1" dirty="0"/>
              <a:t>Group</a:t>
            </a:r>
          </a:p>
          <a:p>
            <a:pPr>
              <a:lnSpc>
                <a:spcPct val="90000"/>
              </a:lnSpc>
              <a:buFontTx/>
              <a:buNone/>
            </a:pPr>
            <a:r>
              <a:rPr lang="en-US" altLang="en-US" dirty="0"/>
              <a:t>___ police force</a:t>
            </a:r>
          </a:p>
          <a:p>
            <a:pPr>
              <a:lnSpc>
                <a:spcPct val="90000"/>
              </a:lnSpc>
              <a:buFontTx/>
              <a:buNone/>
            </a:pPr>
            <a:r>
              <a:rPr lang="en-US" altLang="en-US" dirty="0"/>
              <a:t>___ family</a:t>
            </a:r>
          </a:p>
          <a:p>
            <a:pPr>
              <a:lnSpc>
                <a:spcPct val="90000"/>
              </a:lnSpc>
              <a:buFontTx/>
              <a:buNone/>
            </a:pPr>
            <a:r>
              <a:rPr lang="en-US" altLang="en-US" dirty="0"/>
              <a:t>___ garden society</a:t>
            </a:r>
          </a:p>
          <a:p>
            <a:pPr>
              <a:lnSpc>
                <a:spcPct val="90000"/>
              </a:lnSpc>
              <a:buFontTx/>
              <a:buNone/>
            </a:pPr>
            <a:r>
              <a:rPr lang="en-US" altLang="en-US" dirty="0"/>
              <a:t>___ adult literacy group</a:t>
            </a:r>
          </a:p>
          <a:p>
            <a:pPr>
              <a:lnSpc>
                <a:spcPct val="90000"/>
              </a:lnSpc>
              <a:buFontTx/>
              <a:buNone/>
            </a:pPr>
            <a:r>
              <a:rPr lang="en-US" altLang="en-US" dirty="0"/>
              <a:t>___ sorority/fraternity</a:t>
            </a:r>
          </a:p>
          <a:p>
            <a:pPr>
              <a:lnSpc>
                <a:spcPct val="90000"/>
              </a:lnSpc>
              <a:buFontTx/>
              <a:buNone/>
            </a:pPr>
            <a:r>
              <a:rPr lang="en-US" altLang="en-US" dirty="0"/>
              <a:t>___ executive club</a:t>
            </a:r>
          </a:p>
          <a:p>
            <a:pPr>
              <a:lnSpc>
                <a:spcPct val="90000"/>
              </a:lnSpc>
              <a:buFontTx/>
              <a:buNone/>
            </a:pPr>
            <a:r>
              <a:rPr lang="en-US" altLang="en-US" dirty="0"/>
              <a:t>___ pro basketball team</a:t>
            </a:r>
          </a:p>
          <a:p>
            <a:pPr>
              <a:lnSpc>
                <a:spcPct val="90000"/>
              </a:lnSpc>
              <a:buFontTx/>
              <a:buNone/>
            </a:pPr>
            <a:endParaRPr lang="en-US" altLang="en-US" dirty="0"/>
          </a:p>
          <a:p>
            <a:pPr>
              <a:lnSpc>
                <a:spcPct val="90000"/>
              </a:lnSpc>
              <a:buFontTx/>
              <a:buNone/>
            </a:pPr>
            <a:endParaRPr lang="en-US" altLang="en-US" dirty="0"/>
          </a:p>
          <a:p>
            <a:pPr>
              <a:lnSpc>
                <a:spcPct val="90000"/>
              </a:lnSpc>
            </a:pPr>
            <a:endParaRPr lang="en-US" altLang="en-US" dirty="0"/>
          </a:p>
        </p:txBody>
      </p:sp>
      <p:sp>
        <p:nvSpPr>
          <p:cNvPr id="13314" name="Footer Placeholder 3"/>
          <p:cNvSpPr>
            <a:spLocks noGrp="1"/>
          </p:cNvSpPr>
          <p:nvPr>
            <p:ph type="ftr" sz="quarter" idx="11"/>
          </p:nvPr>
        </p:nvSpPr>
        <p:spPr bwMode="auto">
          <a:xfrm>
            <a:off x="4648200" y="6356351"/>
            <a:ext cx="40005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en-US" sz="1000" dirty="0">
                <a:latin typeface="Arial" panose="020B0604020202020204" pitchFamily="34" charset="0"/>
              </a:rPr>
              <a:t>©2010, 2007, 2003 Pearson Education, Inc.</a:t>
            </a:r>
          </a:p>
        </p:txBody>
      </p:sp>
    </p:spTree>
    <p:extLst>
      <p:ext uri="{BB962C8B-B14F-4D97-AF65-F5344CB8AC3E}">
        <p14:creationId xmlns:p14="http://schemas.microsoft.com/office/powerpoint/2010/main" val="80256776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EDB5DD7-8DCC-4069-9EB3-5D09818665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F90D0D0-7C1D-47FF-A2F0-9937AA567A3D}">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B8E15EA0-2F38-456B-B156-038699A5D17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TM02900720[[fn=Integral]]</Template>
  <TotalTime>0</TotalTime>
  <Words>2432</Words>
  <Application>Microsoft Office PowerPoint</Application>
  <PresentationFormat>Widescreen</PresentationFormat>
  <Paragraphs>419</Paragraphs>
  <Slides>53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Arial</vt:lpstr>
      <vt:lpstr>Calibri</vt:lpstr>
      <vt:lpstr>Cambria</vt:lpstr>
      <vt:lpstr>Times New Roman</vt:lpstr>
      <vt:lpstr>Tw Cen MT</vt:lpstr>
      <vt:lpstr>Tw Cen MT Condensed</vt:lpstr>
      <vt:lpstr>Wingdings 3</vt:lpstr>
      <vt:lpstr>Integral</vt:lpstr>
      <vt:lpstr>Chapter 3 – Group membership </vt:lpstr>
      <vt:lpstr>PowerPoint Presentation</vt:lpstr>
      <vt:lpstr>PowerPoint Presentation</vt:lpstr>
      <vt:lpstr>Mark Zuckerberg left Harvard Bình Tân left Harvard</vt:lpstr>
      <vt:lpstr>Where are they in Maslow’s hierarchy of needs?</vt:lpstr>
      <vt:lpstr>Which needs did he have?</vt:lpstr>
      <vt:lpstr>Café shop</vt:lpstr>
      <vt:lpstr> Maslow’s Hierarchy of Needs </vt:lpstr>
      <vt:lpstr>Match the Need to the Group</vt:lpstr>
      <vt:lpstr>PowerPoint Presentation</vt:lpstr>
      <vt:lpstr>Schutz’s Theory of  Interpersonal Needs p.54</vt:lpstr>
      <vt:lpstr>Schutz’s Theory of  Interpersonal Needs p.54</vt:lpstr>
      <vt:lpstr>What are Chaien’s interpersonal needs?</vt:lpstr>
      <vt:lpstr>Inclusion Needs</vt:lpstr>
      <vt:lpstr>Control Needs</vt:lpstr>
      <vt:lpstr>Affection Needs </vt:lpstr>
      <vt:lpstr>What are their interpersonal needs?</vt:lpstr>
      <vt:lpstr>In group – choose ONE-  30’  </vt:lpstr>
      <vt:lpstr>Group Role Categories</vt:lpstr>
      <vt:lpstr>Group Task Roles</vt:lpstr>
      <vt:lpstr>Group Maintenance Roles</vt:lpstr>
      <vt:lpstr>Interpreter </vt:lpstr>
      <vt:lpstr>Identify Bình ’s Role(s)-p.57/58</vt:lpstr>
      <vt:lpstr>Interpreter</vt:lpstr>
      <vt:lpstr>Identify Roland’s Role(s) p.57/58</vt:lpstr>
      <vt:lpstr>Quiz</vt:lpstr>
      <vt:lpstr>What are their roles?</vt:lpstr>
      <vt:lpstr>What are their roles?</vt:lpstr>
      <vt:lpstr>Self-Centered Roles</vt:lpstr>
      <vt:lpstr>PowerPoint Presentation</vt:lpstr>
      <vt:lpstr>Group and Member  Confidence</vt:lpstr>
      <vt:lpstr>Communication Apprehension</vt:lpstr>
      <vt:lpstr>How Confident Are You?</vt:lpstr>
      <vt:lpstr>High Apprehensive</vt:lpstr>
      <vt:lpstr>Low Apprehensives</vt:lpstr>
      <vt:lpstr>Strategies for Coping with Communication Apprehension</vt:lpstr>
      <vt:lpstr>Constructive Feedback</vt:lpstr>
      <vt:lpstr>If you are a low apprehensive . . .</vt:lpstr>
      <vt:lpstr>Confidence in Virtual Groups</vt:lpstr>
      <vt:lpstr>Assertiveness</vt:lpstr>
      <vt:lpstr>Assertive Group Members</vt:lpstr>
      <vt:lpstr>Balancing Passivity and Aggression</vt:lpstr>
      <vt:lpstr>Passive-Aggressive Members</vt:lpstr>
      <vt:lpstr>Group Effectiveness and Member Assertiveness</vt:lpstr>
      <vt:lpstr>Group Effectiveness and Member Assertiveness</vt:lpstr>
      <vt:lpstr>PowerPoint Presentation</vt:lpstr>
      <vt:lpstr>PowerPoint Presentation</vt:lpstr>
      <vt:lpstr>Page 72</vt:lpstr>
      <vt:lpstr>1. What need is most important in your study field? Why? 2. How do you predict your need will change in the next year? </vt:lpstr>
      <vt:lpstr>PowerPoint Presentation</vt:lpstr>
      <vt:lpstr>Assertiveness Skills in Groups</vt:lpstr>
      <vt:lpstr>Assertiveness Skills in Groups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2021-05-23T14:24:31Z</dcterms:created>
  <dcterms:modified xsi:type="dcterms:W3CDTF">2021-07-30T09:22:36Z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